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0"/>
  </p:notes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300" r:id="rId24"/>
    <p:sldId id="301" r:id="rId25"/>
    <p:sldId id="302" r:id="rId26"/>
    <p:sldId id="297" r:id="rId27"/>
    <p:sldId id="298" r:id="rId28"/>
    <p:sldId id="299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728" autoAdjust="0"/>
  </p:normalViewPr>
  <p:slideViewPr>
    <p:cSldViewPr>
      <p:cViewPr varScale="1">
        <p:scale>
          <a:sx n="69" d="100"/>
          <a:sy n="69" d="100"/>
        </p:scale>
        <p:origin x="13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0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A714DA4A-AFC0-48FA-AC01-39088CB65A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240DB-15F5-4F2B-B50A-C742623549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3F809-1A8B-4DA9-8F35-6A84FBDBF5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AB8BC-FD56-4494-B49D-2B88B5E310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A430F-8902-46DD-8B26-50D99DB90D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25A19-41D7-4918-954D-115CE4DF79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4B2DD-B871-4819-8AFE-B16D61807F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74B02-5FD9-43B2-87D5-72A19A2CA1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DA910-9BBD-44D2-AF65-29D521CA96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A997B-22FB-4B68-BD28-7BCA23EF19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B1C8-7334-454D-BF61-1BA410D4C2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AA8EE-FFBC-4C72-8353-8FB43542CF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61A3757A-5BDE-41E8-B3BF-7626A287E4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71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66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333CC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3333CC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3333CC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3333CC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23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E8DD-8D61-45AA-AE28-33AA729316D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38858"/>
            <a:ext cx="8132618" cy="1371600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977900" algn="l"/>
              </a:tabLst>
            </a:pPr>
            <a:r>
              <a:rPr lang="en-US" sz="2600" dirty="0"/>
              <a:t>1	Atomic Structure and the Periodic Table</a:t>
            </a:r>
          </a:p>
          <a:p>
            <a:pPr>
              <a:spcBef>
                <a:spcPct val="0"/>
              </a:spcBef>
              <a:tabLst>
                <a:tab pos="977900" algn="l"/>
              </a:tabLst>
            </a:pPr>
            <a:r>
              <a:rPr lang="en-US" sz="2600" dirty="0"/>
              <a:t>2	Total Angular Momentum</a:t>
            </a:r>
          </a:p>
          <a:p>
            <a:pPr>
              <a:spcBef>
                <a:spcPct val="0"/>
              </a:spcBef>
              <a:tabLst>
                <a:tab pos="977900" algn="l"/>
              </a:tabLst>
            </a:pPr>
            <a:r>
              <a:rPr lang="en-US" sz="2600" dirty="0"/>
              <a:t>3	  Zeeman Effect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201761"/>
              </p:ext>
            </p:extLst>
          </p:nvPr>
        </p:nvGraphicFramePr>
        <p:xfrm>
          <a:off x="342900" y="3408652"/>
          <a:ext cx="84582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" r:id="rId3" imgW="1371603" imgH="106563" progId="PhotoshopElements.Image.2">
                  <p:embed/>
                </p:oleObj>
              </mc:Choice>
              <mc:Fallback>
                <p:oleObj name="Image" r:id="rId3" imgW="1371603" imgH="106563" progId="PhotoshopElements.Image.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408652"/>
                        <a:ext cx="84582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14400" y="3018271"/>
            <a:ext cx="8229600" cy="22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400" dirty="0">
                <a:solidFill>
                  <a:schemeClr val="tx1"/>
                </a:solidFill>
              </a:rPr>
              <a:t> </a:t>
            </a:r>
            <a:br>
              <a:rPr lang="en-US" sz="3400" dirty="0">
                <a:solidFill>
                  <a:srgbClr val="3333CC"/>
                </a:solidFill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Atomic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A2FAE-4572-486C-BA0C-8351C0E10FAC}"/>
              </a:ext>
            </a:extLst>
          </p:cNvPr>
          <p:cNvSpPr txBox="1"/>
          <p:nvPr/>
        </p:nvSpPr>
        <p:spPr>
          <a:xfrm>
            <a:off x="457200" y="5334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Dr. Ayan Mukherjee</a:t>
            </a:r>
          </a:p>
          <a:p>
            <a:r>
              <a:rPr lang="en-US" b="1" dirty="0"/>
              <a:t>Department of Physics, Ram Ratan Singh College, </a:t>
            </a:r>
            <a:r>
              <a:rPr lang="en-US" b="1" dirty="0" err="1"/>
              <a:t>Mokama</a:t>
            </a:r>
            <a:r>
              <a:rPr lang="en-US" b="1" dirty="0"/>
              <a:t>, Patna</a:t>
            </a:r>
          </a:p>
          <a:p>
            <a:r>
              <a:rPr lang="en-US" b="1" dirty="0" err="1"/>
              <a:t>Patliputra</a:t>
            </a:r>
            <a:r>
              <a:rPr lang="en-US" b="1" dirty="0"/>
              <a:t> University, Patna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2400" b="1" dirty="0">
                <a:solidFill>
                  <a:srgbClr val="FF0000"/>
                </a:solidFill>
              </a:rPr>
              <a:t>e-Content for </a:t>
            </a:r>
            <a:r>
              <a:rPr lang="en-US" sz="2400" b="1" dirty="0" err="1">
                <a:solidFill>
                  <a:srgbClr val="FF0000"/>
                </a:solidFill>
              </a:rPr>
              <a:t>B.Sc</a:t>
            </a:r>
            <a:r>
              <a:rPr lang="en-US" sz="2400" b="1" dirty="0">
                <a:solidFill>
                  <a:srgbClr val="FF0000"/>
                </a:solidFill>
              </a:rPr>
              <a:t> Student (Physics Hons)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C4554-039C-4A94-96C2-546FFC9A4DE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The Periodic Table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143000"/>
            <a:ext cx="84582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100" b="1">
                <a:solidFill>
                  <a:srgbClr val="000000"/>
                </a:solidFill>
              </a:rPr>
              <a:t>Lanthanides (</a:t>
            </a:r>
            <a:r>
              <a:rPr lang="en-US" sz="2100" i="1">
                <a:solidFill>
                  <a:srgbClr val="000000"/>
                </a:solidFill>
              </a:rPr>
              <a:t>rare earths</a:t>
            </a:r>
            <a:r>
              <a:rPr lang="en-US" sz="2100" b="1">
                <a:solidFill>
                  <a:srgbClr val="000000"/>
                </a:solidFill>
              </a:rPr>
              <a:t>)</a:t>
            </a:r>
            <a:r>
              <a:rPr lang="en-US" sz="2100"/>
              <a:t>:</a:t>
            </a:r>
          </a:p>
          <a:p>
            <a:r>
              <a:rPr lang="en-US" sz="2100"/>
              <a:t>Have the outside 6</a:t>
            </a:r>
            <a:r>
              <a:rPr lang="en-US" sz="2100" i="1"/>
              <a:t>s</a:t>
            </a:r>
            <a:r>
              <a:rPr lang="en-US" sz="2100" baseline="30000"/>
              <a:t>2</a:t>
            </a:r>
            <a:r>
              <a:rPr lang="en-US" sz="2100"/>
              <a:t> subshell completed</a:t>
            </a:r>
          </a:p>
          <a:p>
            <a:r>
              <a:rPr lang="en-US" sz="2100"/>
              <a:t>As occurs in the 3</a:t>
            </a:r>
            <a:r>
              <a:rPr lang="en-US" sz="2100" i="1"/>
              <a:t>d</a:t>
            </a:r>
            <a:r>
              <a:rPr lang="en-US" sz="2100"/>
              <a:t> subshell, the electrons in the 4</a:t>
            </a:r>
            <a:r>
              <a:rPr lang="en-US" sz="2100" i="1"/>
              <a:t>f</a:t>
            </a:r>
            <a:r>
              <a:rPr lang="en-US" sz="2100"/>
              <a:t> subshell have unpaired electrons that align themselves</a:t>
            </a:r>
          </a:p>
          <a:p>
            <a:r>
              <a:rPr lang="en-US" sz="2100"/>
              <a:t>The large orbital angular momentum contributes to the large ferromagnetic effects</a:t>
            </a:r>
          </a:p>
          <a:p>
            <a:pPr>
              <a:buFont typeface="Wingdings" pitchFamily="2" charset="2"/>
              <a:buNone/>
            </a:pPr>
            <a:endParaRPr lang="en-US" sz="2100" b="1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100" b="1">
                <a:solidFill>
                  <a:srgbClr val="000000"/>
                </a:solidFill>
              </a:rPr>
              <a:t>Actinides</a:t>
            </a:r>
            <a:r>
              <a:rPr lang="en-US" sz="2100"/>
              <a:t>:</a:t>
            </a:r>
          </a:p>
          <a:p>
            <a:r>
              <a:rPr lang="en-US" sz="2100"/>
              <a:t>Inner subshells are being filled while the 7</a:t>
            </a:r>
            <a:r>
              <a:rPr lang="en-US" sz="2100" i="1"/>
              <a:t>s</a:t>
            </a:r>
            <a:r>
              <a:rPr lang="en-US" sz="2100" baseline="30000"/>
              <a:t>2</a:t>
            </a:r>
            <a:r>
              <a:rPr lang="en-US" sz="2100"/>
              <a:t> subshell is complete</a:t>
            </a:r>
          </a:p>
          <a:p>
            <a:r>
              <a:rPr lang="en-US" sz="2100"/>
              <a:t>Difficult to obtain chemical data because they are all radioactive</a:t>
            </a:r>
          </a:p>
          <a:p>
            <a:r>
              <a:rPr lang="en-US" sz="2100"/>
              <a:t>Have longer half-lives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9E33-579B-4C32-87F8-CE2AF0C03A5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990600"/>
          </a:xfrm>
        </p:spPr>
        <p:txBody>
          <a:bodyPr/>
          <a:lstStyle/>
          <a:p>
            <a:r>
              <a:rPr lang="en-US" sz="3400" dirty="0"/>
              <a:t> Total Angular Momentum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81600"/>
            <a:ext cx="82296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100" i="1"/>
              <a:t>L</a:t>
            </a:r>
            <a:r>
              <a:rPr lang="en-US" sz="2100"/>
              <a:t>, </a:t>
            </a:r>
            <a:r>
              <a:rPr lang="en-US" sz="2100" i="1"/>
              <a:t>L</a:t>
            </a:r>
            <a:r>
              <a:rPr lang="en-US" sz="2100" i="1" baseline="-25000"/>
              <a:t>z</a:t>
            </a:r>
            <a:r>
              <a:rPr lang="en-US" sz="2100"/>
              <a:t>, </a:t>
            </a:r>
            <a:r>
              <a:rPr lang="en-US" sz="2100" i="1"/>
              <a:t>S</a:t>
            </a:r>
            <a:r>
              <a:rPr lang="en-US" sz="2100"/>
              <a:t>, </a:t>
            </a:r>
            <a:r>
              <a:rPr lang="en-US" sz="2100" i="1"/>
              <a:t>S</a:t>
            </a:r>
            <a:r>
              <a:rPr lang="en-US" sz="2100" i="1" baseline="-25000"/>
              <a:t>z</a:t>
            </a:r>
            <a:r>
              <a:rPr lang="en-US" sz="2100" i="1"/>
              <a:t>J</a:t>
            </a:r>
            <a:r>
              <a:rPr lang="en-US" sz="2100"/>
              <a:t> and </a:t>
            </a:r>
            <a:r>
              <a:rPr lang="en-US" sz="2100" i="1"/>
              <a:t>J</a:t>
            </a:r>
            <a:r>
              <a:rPr lang="en-US" sz="2100" i="1" baseline="-25000"/>
              <a:t>z</a:t>
            </a:r>
            <a:r>
              <a:rPr lang="en-US" sz="2100"/>
              <a:t> are quantized.</a:t>
            </a:r>
            <a:endParaRPr lang="en-US" sz="2100" i="1" baseline="-25000"/>
          </a:p>
        </p:txBody>
      </p:sp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342900" y="1447800"/>
            <a:ext cx="4191000" cy="1143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Orbital angular momentum</a:t>
            </a:r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4686300" y="1447800"/>
            <a:ext cx="4114800" cy="1143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Spin angular momentum</a:t>
            </a:r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2628900" y="3124200"/>
            <a:ext cx="3810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Total angular momentum</a:t>
            </a:r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3009900" y="25908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 flipH="1">
            <a:off x="4457700" y="2590800"/>
            <a:ext cx="1143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740" name="Picture 2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475" y="2181225"/>
            <a:ext cx="269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41" name="Picture 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375" y="2168525"/>
            <a:ext cx="2698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42" name="Picture 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8813" y="3863975"/>
            <a:ext cx="2698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8" name="Picture 103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0" y="4591050"/>
            <a:ext cx="1333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DA84-7C86-4C4D-A369-35B4BB0438E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99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Total Angular Momentum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167313"/>
          </a:xfrm>
        </p:spPr>
        <p:txBody>
          <a:bodyPr/>
          <a:lstStyle/>
          <a:p>
            <a:r>
              <a:rPr lang="en-US" sz="2100"/>
              <a:t>If </a:t>
            </a:r>
            <a:r>
              <a:rPr lang="en-US" sz="2100" i="1"/>
              <a:t>j</a:t>
            </a:r>
            <a:r>
              <a:rPr lang="en-US" sz="2100"/>
              <a:t> and </a:t>
            </a:r>
            <a:r>
              <a:rPr lang="en-US" sz="2100" i="1"/>
              <a:t>m</a:t>
            </a:r>
            <a:r>
              <a:rPr lang="en-US" sz="2100" i="1" baseline="-25000"/>
              <a:t>j</a:t>
            </a:r>
            <a:r>
              <a:rPr lang="en-US" sz="2100"/>
              <a:t> are quantum numbers for the single electron (hydrogen atom). </a:t>
            </a:r>
          </a:p>
          <a:p>
            <a:endParaRPr lang="en-US" sz="2100"/>
          </a:p>
          <a:p>
            <a:endParaRPr lang="en-US" sz="2100"/>
          </a:p>
          <a:p>
            <a:r>
              <a:rPr lang="en-US" sz="2100"/>
              <a:t>Quantization of the magnitudes.</a:t>
            </a:r>
          </a:p>
          <a:p>
            <a:endParaRPr lang="en-US" sz="2100"/>
          </a:p>
          <a:p>
            <a:endParaRPr lang="en-US" sz="2100"/>
          </a:p>
          <a:p>
            <a:endParaRPr lang="en-US" sz="2100"/>
          </a:p>
          <a:p>
            <a:endParaRPr lang="en-US" sz="2100"/>
          </a:p>
          <a:p>
            <a:r>
              <a:rPr lang="en-US" sz="2100"/>
              <a:t>The total angular momentum quantum number for the single electron can only have the values</a:t>
            </a:r>
          </a:p>
        </p:txBody>
      </p:sp>
      <p:pic>
        <p:nvPicPr>
          <p:cNvPr id="169995" name="Picture 1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63" y="1841500"/>
            <a:ext cx="16668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96" name="Picture 1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7475" y="5554663"/>
            <a:ext cx="12890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97" name="Picture 1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1263" y="3267075"/>
            <a:ext cx="1641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72A1-9098-4CED-B0EE-C52E190E007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1143000"/>
          </a:xfrm>
        </p:spPr>
        <p:txBody>
          <a:bodyPr/>
          <a:lstStyle/>
          <a:p>
            <a:r>
              <a:rPr lang="en-US" sz="3400"/>
              <a:t>Spin-Orbit Coupling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2038" cy="4497388"/>
          </a:xfrm>
        </p:spPr>
        <p:txBody>
          <a:bodyPr/>
          <a:lstStyle/>
          <a:p>
            <a:r>
              <a:rPr lang="en-US" sz="2100"/>
              <a:t>An effect of the spins of the electron and the orbital angular momentum interaction is called </a:t>
            </a:r>
            <a:r>
              <a:rPr lang="en-US" sz="2100" b="1">
                <a:solidFill>
                  <a:srgbClr val="000000"/>
                </a:solidFill>
              </a:rPr>
              <a:t>spin-orbit coupling</a:t>
            </a:r>
            <a:r>
              <a:rPr lang="en-US" sz="2100"/>
              <a:t>.</a:t>
            </a:r>
          </a:p>
          <a:p>
            <a:endParaRPr lang="en-US" sz="2100"/>
          </a:p>
          <a:p>
            <a:endParaRPr lang="en-US" sz="2100"/>
          </a:p>
          <a:p>
            <a:endParaRPr lang="en-US" sz="2100"/>
          </a:p>
          <a:p>
            <a:pPr>
              <a:buFont typeface="Wingdings" pitchFamily="2" charset="2"/>
              <a:buNone/>
            </a:pPr>
            <a:r>
              <a:rPr lang="en-US" altLang="ja-JP" sz="2100">
                <a:latin typeface="Symbol" pitchFamily="18" charset="2"/>
                <a:ea typeface="MS PGothic" pitchFamily="34" charset="-128"/>
              </a:rPr>
              <a:t>                                                              </a:t>
            </a:r>
            <a:endParaRPr lang="en-US" sz="2100"/>
          </a:p>
          <a:p>
            <a:endParaRPr lang="en-US" sz="2100"/>
          </a:p>
          <a:p>
            <a:r>
              <a:rPr lang="en-US" sz="2100"/>
              <a:t> 	    is the magnetic field due to the proton.</a:t>
            </a:r>
          </a:p>
          <a:p>
            <a:endParaRPr lang="en-US" sz="2100"/>
          </a:p>
          <a:p>
            <a:endParaRPr lang="en-US" sz="2100"/>
          </a:p>
          <a:p>
            <a:pPr>
              <a:buFont typeface="Wingdings" pitchFamily="2" charset="2"/>
              <a:buNone/>
            </a:pPr>
            <a:r>
              <a:rPr lang="en-US" sz="2100"/>
              <a:t>	where cos </a:t>
            </a:r>
            <a:r>
              <a:rPr lang="en-US" sz="2100" i="1">
                <a:latin typeface="Symbol" pitchFamily="18" charset="2"/>
              </a:rPr>
              <a:t>a</a:t>
            </a:r>
            <a:r>
              <a:rPr lang="en-US" sz="2100"/>
              <a:t> is the angle between            .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685800" y="2209800"/>
            <a:ext cx="7467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40000"/>
              </a:spcBef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 The dipole potential energy			    .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 The spin magnetic moment </a:t>
            </a:r>
            <a:r>
              <a:rPr lang="en-US" altLang="ja-JP" sz="2200">
                <a:solidFill>
                  <a:schemeClr val="tx1"/>
                </a:solidFill>
                <a:latin typeface="Symbol" pitchFamily="18" charset="2"/>
                <a:ea typeface="MS PGothic" pitchFamily="34" charset="-128"/>
              </a:rPr>
              <a:t>µ      .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sz="2200">
                <a:solidFill>
                  <a:schemeClr val="tx1"/>
                </a:solidFill>
              </a:rPr>
              <a:t> 	         .</a:t>
            </a:r>
          </a:p>
        </p:txBody>
      </p:sp>
      <p:pic>
        <p:nvPicPr>
          <p:cNvPr id="171025" name="Picture 104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850" y="2308225"/>
            <a:ext cx="20843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26" name="Picture 104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3213100"/>
            <a:ext cx="13620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27" name="Picture 104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8338" y="4530725"/>
            <a:ext cx="28321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28" name="Picture 104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2794000"/>
            <a:ext cx="32861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29" name="Picture 104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5156200"/>
            <a:ext cx="8048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30" name="Picture 1046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" y="3952875"/>
            <a:ext cx="8413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034" name="AutoShape 1050"/>
          <p:cNvSpPr>
            <a:spLocks noChangeArrowheads="1"/>
          </p:cNvSpPr>
          <p:nvPr/>
        </p:nvSpPr>
        <p:spPr bwMode="auto">
          <a:xfrm rot="10800000">
            <a:off x="4889500" y="3670300"/>
            <a:ext cx="2514600" cy="15113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04ED-08DF-448E-951E-A304ECF8D91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Total Angular Momentum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4838" cy="160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100" b="1">
                <a:solidFill>
                  <a:srgbClr val="000000"/>
                </a:solidFill>
              </a:rPr>
              <a:t>No external magnetic field</a:t>
            </a:r>
            <a:r>
              <a:rPr lang="en-US" sz="2100"/>
              <a:t>:</a:t>
            </a:r>
          </a:p>
          <a:p>
            <a:r>
              <a:rPr lang="en-US" sz="2100"/>
              <a:t>Only </a:t>
            </a:r>
            <a:r>
              <a:rPr lang="en-US" sz="2100" i="1"/>
              <a:t>J</a:t>
            </a:r>
            <a:r>
              <a:rPr lang="en-US" sz="2100" i="1" baseline="-25000"/>
              <a:t>z</a:t>
            </a:r>
            <a:r>
              <a:rPr lang="en-US" sz="2100"/>
              <a:t> can be known because the uncertainty principle forbids </a:t>
            </a:r>
            <a:r>
              <a:rPr lang="en-US" sz="2100" i="1"/>
              <a:t>J</a:t>
            </a:r>
            <a:r>
              <a:rPr lang="en-US" sz="2100" i="1" baseline="-25000"/>
              <a:t>x</a:t>
            </a:r>
            <a:r>
              <a:rPr lang="en-US" sz="2100"/>
              <a:t> or </a:t>
            </a:r>
            <a:r>
              <a:rPr lang="en-US" sz="2100" i="1"/>
              <a:t>J</a:t>
            </a:r>
            <a:r>
              <a:rPr lang="en-US" sz="2100" i="1" baseline="-25000"/>
              <a:t>y</a:t>
            </a:r>
            <a:r>
              <a:rPr lang="en-US" sz="2100"/>
              <a:t> from being known at the same time as </a:t>
            </a:r>
            <a:r>
              <a:rPr lang="en-US" sz="2100" i="1"/>
              <a:t>J</a:t>
            </a:r>
            <a:r>
              <a:rPr lang="en-US" sz="2100" i="1" baseline="-25000"/>
              <a:t>z</a:t>
            </a:r>
            <a:r>
              <a:rPr lang="en-US" sz="2100"/>
              <a:t>.</a:t>
            </a:r>
            <a:endParaRPr lang="en-US"/>
          </a:p>
        </p:txBody>
      </p:sp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86000"/>
            <a:ext cx="28940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43DB-59D0-4BB3-BF98-F2AAF985411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62827" name="Rectangle 10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Total Angular Momentum</a:t>
            </a:r>
          </a:p>
        </p:txBody>
      </p:sp>
      <p:sp>
        <p:nvSpPr>
          <p:cNvPr id="162818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153400" cy="4375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100" b="1">
                <a:solidFill>
                  <a:srgbClr val="000000"/>
                </a:solidFill>
              </a:rPr>
              <a:t>With an internal magnetic field</a:t>
            </a:r>
            <a:r>
              <a:rPr lang="en-US" sz="2100"/>
              <a:t>:</a:t>
            </a:r>
          </a:p>
          <a:p>
            <a:r>
              <a:rPr lang="en-US" sz="2100"/>
              <a:t>    will precess about       .</a:t>
            </a:r>
          </a:p>
          <a:p>
            <a:endParaRPr lang="en-US" sz="2100"/>
          </a:p>
        </p:txBody>
      </p:sp>
      <p:pic>
        <p:nvPicPr>
          <p:cNvPr id="162821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800" y="2174875"/>
            <a:ext cx="4214813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28" name="Picture 103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1481138"/>
            <a:ext cx="2095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29" name="Picture 103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1538" y="1487488"/>
            <a:ext cx="447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FE73-815D-414E-84C9-7133835F4ABE}" type="slidenum">
              <a:rPr lang="en-US" altLang="en-US"/>
              <a:pPr/>
              <a:t>16</a:t>
            </a:fld>
            <a:endParaRPr lang="en-US" altLang="en-US"/>
          </a:p>
        </p:txBody>
      </p:sp>
      <p:grpSp>
        <p:nvGrpSpPr>
          <p:cNvPr id="163847" name="Group 7"/>
          <p:cNvGrpSpPr>
            <a:grpSpLocks/>
          </p:cNvGrpSpPr>
          <p:nvPr/>
        </p:nvGrpSpPr>
        <p:grpSpPr bwMode="auto">
          <a:xfrm>
            <a:off x="2335213" y="2819400"/>
            <a:ext cx="4473575" cy="3249613"/>
            <a:chOff x="1149" y="2256"/>
            <a:chExt cx="2818" cy="2047"/>
          </a:xfrm>
        </p:grpSpPr>
        <p:pic>
          <p:nvPicPr>
            <p:cNvPr id="163845" name="Picture 5" descr="08p279a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9" y="2640"/>
              <a:ext cx="1343" cy="1663"/>
            </a:xfrm>
            <a:prstGeom prst="rect">
              <a:avLst/>
            </a:prstGeom>
            <a:noFill/>
          </p:spPr>
        </p:pic>
        <p:pic>
          <p:nvPicPr>
            <p:cNvPr id="163846" name="Picture 6" descr="08p279b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6" y="2256"/>
              <a:ext cx="1471" cy="2047"/>
            </a:xfrm>
            <a:prstGeom prst="rect">
              <a:avLst/>
            </a:prstGeom>
            <a:noFill/>
          </p:spPr>
        </p:pic>
      </p:grpSp>
      <p:sp>
        <p:nvSpPr>
          <p:cNvPr id="1638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Total Angular Momentum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3657600"/>
          </a:xfrm>
        </p:spPr>
        <p:txBody>
          <a:bodyPr/>
          <a:lstStyle/>
          <a:p>
            <a:r>
              <a:rPr lang="en-US" sz="2100"/>
              <a:t>Now the selection rules for a single-electron atom become</a:t>
            </a:r>
          </a:p>
          <a:p>
            <a:pPr lvl="1"/>
            <a:r>
              <a:rPr lang="el-GR" sz="1900">
                <a:cs typeface="Arial" pitchFamily="34" charset="0"/>
              </a:rPr>
              <a:t>Δ</a:t>
            </a:r>
            <a:r>
              <a:rPr lang="en-US" sz="1900" i="1">
                <a:cs typeface="Arial" pitchFamily="34" charset="0"/>
              </a:rPr>
              <a:t>n</a:t>
            </a:r>
            <a:r>
              <a:rPr lang="en-US" sz="1900">
                <a:cs typeface="Arial" pitchFamily="34" charset="0"/>
              </a:rPr>
              <a:t> = anything	</a:t>
            </a:r>
            <a:r>
              <a:rPr lang="el-GR" sz="1900">
                <a:cs typeface="Arial" pitchFamily="34" charset="0"/>
              </a:rPr>
              <a:t>Δℓ</a:t>
            </a:r>
            <a:r>
              <a:rPr lang="en-US" sz="1900">
                <a:cs typeface="Arial" pitchFamily="34" charset="0"/>
              </a:rPr>
              <a:t> = ±1</a:t>
            </a:r>
            <a:endParaRPr lang="el-GR" sz="1900">
              <a:cs typeface="Arial" pitchFamily="34" charset="0"/>
            </a:endParaRPr>
          </a:p>
          <a:p>
            <a:pPr lvl="1"/>
            <a:r>
              <a:rPr lang="el-GR" sz="1900">
                <a:cs typeface="Arial" pitchFamily="34" charset="0"/>
              </a:rPr>
              <a:t>Δ</a:t>
            </a:r>
            <a:r>
              <a:rPr lang="en-US" sz="1900" i="1">
                <a:cs typeface="Arial" pitchFamily="34" charset="0"/>
              </a:rPr>
              <a:t>mj</a:t>
            </a:r>
            <a:r>
              <a:rPr lang="en-US" sz="1900">
                <a:cs typeface="Arial" pitchFamily="34" charset="0"/>
              </a:rPr>
              <a:t> = 0, ±1	</a:t>
            </a:r>
            <a:r>
              <a:rPr lang="el-GR" sz="1900">
                <a:cs typeface="Arial" pitchFamily="34" charset="0"/>
              </a:rPr>
              <a:t>Δ</a:t>
            </a:r>
            <a:r>
              <a:rPr lang="en-US" sz="1900" i="1">
                <a:cs typeface="Arial" pitchFamily="34" charset="0"/>
              </a:rPr>
              <a:t>j</a:t>
            </a:r>
            <a:r>
              <a:rPr lang="en-US" sz="1900">
                <a:cs typeface="Arial" pitchFamily="34" charset="0"/>
              </a:rPr>
              <a:t> = 0, ±1</a:t>
            </a:r>
            <a:endParaRPr lang="en-US" sz="1900"/>
          </a:p>
          <a:p>
            <a:r>
              <a:rPr lang="en-US" sz="2100"/>
              <a:t>Hydrogen energy-level diagram for </a:t>
            </a:r>
            <a:r>
              <a:rPr lang="en-US" sz="2100" i="1"/>
              <a:t>n</a:t>
            </a:r>
            <a:r>
              <a:rPr lang="en-US" sz="2100"/>
              <a:t> = 2 and </a:t>
            </a:r>
            <a:r>
              <a:rPr lang="en-US" sz="2100" i="1"/>
              <a:t>n</a:t>
            </a:r>
            <a:r>
              <a:rPr lang="en-US" sz="2100"/>
              <a:t> = 3 with the spin-orbit splitting.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FA1-85EA-4BCC-8BE4-D2A5029F48C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Many-Electron Atoms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48006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z="2100" b="1">
                <a:solidFill>
                  <a:srgbClr val="000000"/>
                </a:solidFill>
              </a:rPr>
              <a:t>Hund’s rules</a:t>
            </a:r>
            <a:r>
              <a:rPr lang="en-US" sz="2100"/>
              <a:t>:</a:t>
            </a:r>
          </a:p>
          <a:p>
            <a:pPr marL="457200" indent="-457200">
              <a:buClr>
                <a:schemeClr val="tx1"/>
              </a:buClr>
              <a:buSzPct val="90000"/>
              <a:buFont typeface="Wingdings" pitchFamily="2" charset="2"/>
              <a:buAutoNum type="arabicParenR"/>
            </a:pPr>
            <a:r>
              <a:rPr lang="en-US" sz="2100"/>
              <a:t>The total spin angular momentum </a:t>
            </a:r>
            <a:r>
              <a:rPr lang="en-US" sz="2100" i="1"/>
              <a:t>S</a:t>
            </a:r>
            <a:r>
              <a:rPr lang="en-US" sz="2100"/>
              <a:t> should be maximized to the extent possible without violating the Pauli exclusion principle.</a:t>
            </a:r>
          </a:p>
          <a:p>
            <a:pPr marL="457200" indent="-457200">
              <a:buClr>
                <a:schemeClr val="tx1"/>
              </a:buClr>
              <a:buSzPct val="90000"/>
              <a:buFont typeface="Wingdings" pitchFamily="2" charset="2"/>
              <a:buAutoNum type="arabicParenR"/>
            </a:pPr>
            <a:r>
              <a:rPr lang="en-US" sz="2100"/>
              <a:t>Insofar as rule 1 is not violated, </a:t>
            </a:r>
            <a:r>
              <a:rPr lang="en-US" sz="2100" i="1"/>
              <a:t>L</a:t>
            </a:r>
            <a:r>
              <a:rPr lang="en-US" sz="2100"/>
              <a:t> should also be maximized.</a:t>
            </a:r>
          </a:p>
          <a:p>
            <a:pPr marL="457200" indent="-457200">
              <a:buClr>
                <a:schemeClr val="tx1"/>
              </a:buClr>
              <a:buSzPct val="90000"/>
              <a:buFont typeface="Wingdings" pitchFamily="2" charset="2"/>
              <a:buAutoNum type="arabicParenR"/>
            </a:pPr>
            <a:r>
              <a:rPr lang="en-US" sz="2100"/>
              <a:t>For atoms having subshells less than half full, </a:t>
            </a:r>
            <a:r>
              <a:rPr lang="en-US" sz="2100" i="1"/>
              <a:t>J</a:t>
            </a:r>
            <a:r>
              <a:rPr lang="en-US" sz="2100"/>
              <a:t> should be minimized.</a:t>
            </a:r>
          </a:p>
          <a:p>
            <a:pPr marL="457200" indent="-457200"/>
            <a:endParaRPr lang="en-US" sz="2100"/>
          </a:p>
          <a:p>
            <a:pPr marL="457200" indent="-457200"/>
            <a:r>
              <a:rPr lang="en-US" sz="2100"/>
              <a:t>For labeled two-electron atom</a:t>
            </a:r>
          </a:p>
          <a:p>
            <a:pPr marL="457200" indent="-457200"/>
            <a:endParaRPr lang="en-US" sz="2100"/>
          </a:p>
          <a:p>
            <a:pPr marL="457200" indent="-457200"/>
            <a:endParaRPr lang="en-US" sz="2100"/>
          </a:p>
          <a:p>
            <a:pPr marL="457200" indent="-457200">
              <a:spcBef>
                <a:spcPct val="0"/>
              </a:spcBef>
            </a:pPr>
            <a:r>
              <a:rPr lang="en-US" sz="2100"/>
              <a:t>There are </a:t>
            </a:r>
            <a:r>
              <a:rPr lang="en-US" sz="2100" b="1" i="1">
                <a:solidFill>
                  <a:srgbClr val="000000"/>
                </a:solidFill>
              </a:rPr>
              <a:t>LS</a:t>
            </a:r>
            <a:r>
              <a:rPr lang="en-US" sz="2100" b="1">
                <a:solidFill>
                  <a:srgbClr val="000000"/>
                </a:solidFill>
              </a:rPr>
              <a:t> coupling</a:t>
            </a:r>
            <a:r>
              <a:rPr lang="en-US" sz="2100"/>
              <a:t> and </a:t>
            </a:r>
            <a:r>
              <a:rPr lang="en-US" sz="2100" b="1" i="1"/>
              <a:t>jj </a:t>
            </a:r>
            <a:r>
              <a:rPr lang="en-US" sz="2100" b="1">
                <a:solidFill>
                  <a:srgbClr val="000000"/>
                </a:solidFill>
              </a:rPr>
              <a:t>coupling</a:t>
            </a:r>
            <a:r>
              <a:rPr lang="en-US" sz="2100"/>
              <a:t> to combine four angular momenta </a:t>
            </a:r>
            <a:r>
              <a:rPr lang="en-US" sz="2100" i="1"/>
              <a:t>J</a:t>
            </a:r>
            <a:r>
              <a:rPr lang="en-US" sz="2100"/>
              <a:t>.</a:t>
            </a:r>
          </a:p>
        </p:txBody>
      </p:sp>
      <p:pic>
        <p:nvPicPr>
          <p:cNvPr id="166919" name="Picture 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1050" y="4418013"/>
            <a:ext cx="2501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3325B-6B2D-4A0F-89C8-C3708EB6996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i="1"/>
              <a:t>LS</a:t>
            </a:r>
            <a:r>
              <a:rPr lang="en-US" sz="3400"/>
              <a:t> Coupling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10600" cy="4497388"/>
          </a:xfrm>
        </p:spPr>
        <p:txBody>
          <a:bodyPr/>
          <a:lstStyle/>
          <a:p>
            <a:r>
              <a:rPr lang="en-US" sz="2100"/>
              <a:t>This is used for most atoms when the magnetic field is weak.</a:t>
            </a:r>
          </a:p>
          <a:p>
            <a:endParaRPr lang="en-US" sz="2100"/>
          </a:p>
          <a:p>
            <a:endParaRPr lang="en-US" sz="2100"/>
          </a:p>
          <a:p>
            <a:pPr>
              <a:buFont typeface="Wingdings" pitchFamily="2" charset="2"/>
              <a:buNone/>
            </a:pPr>
            <a:endParaRPr lang="en-US" sz="2100"/>
          </a:p>
          <a:p>
            <a:r>
              <a:rPr lang="en-US" sz="2100"/>
              <a:t>If two electrons are single subshell, </a:t>
            </a:r>
            <a:r>
              <a:rPr lang="en-US" sz="2100" i="1"/>
              <a:t>S</a:t>
            </a:r>
            <a:r>
              <a:rPr lang="en-US" sz="2100"/>
              <a:t> = 0 or 1 depending on whether the spins are antiparallel or parallel.</a:t>
            </a:r>
          </a:p>
          <a:p>
            <a:endParaRPr lang="en-US" sz="2100"/>
          </a:p>
          <a:p>
            <a:r>
              <a:rPr lang="en-US" sz="2100"/>
              <a:t>For given </a:t>
            </a:r>
            <a:r>
              <a:rPr lang="en-US" sz="2100" i="1"/>
              <a:t>L</a:t>
            </a:r>
            <a:r>
              <a:rPr lang="en-US" sz="2100"/>
              <a:t>, there are 2</a:t>
            </a:r>
            <a:r>
              <a:rPr lang="en-US" sz="2100" i="1"/>
              <a:t>S</a:t>
            </a:r>
            <a:r>
              <a:rPr lang="en-US" sz="2100"/>
              <a:t> + 1 values of </a:t>
            </a:r>
            <a:r>
              <a:rPr lang="en-US" sz="2100" i="1"/>
              <a:t>J</a:t>
            </a:r>
            <a:r>
              <a:rPr lang="en-US" sz="2100"/>
              <a:t>.</a:t>
            </a:r>
          </a:p>
          <a:p>
            <a:r>
              <a:rPr lang="en-US" sz="2100"/>
              <a:t>For </a:t>
            </a:r>
            <a:r>
              <a:rPr lang="en-US" sz="2100" i="1"/>
              <a:t>L</a:t>
            </a:r>
            <a:r>
              <a:rPr lang="en-US" sz="2100"/>
              <a:t> &gt; </a:t>
            </a:r>
            <a:r>
              <a:rPr lang="en-US" sz="2100" i="1"/>
              <a:t>S</a:t>
            </a:r>
            <a:r>
              <a:rPr lang="en-US" sz="2100"/>
              <a:t>, </a:t>
            </a:r>
            <a:r>
              <a:rPr lang="en-US" sz="2100" i="1"/>
              <a:t>J</a:t>
            </a:r>
            <a:r>
              <a:rPr lang="en-US" sz="2100"/>
              <a:t> goes from </a:t>
            </a:r>
            <a:r>
              <a:rPr lang="en-US" sz="2100" i="1"/>
              <a:t>L</a:t>
            </a:r>
            <a:r>
              <a:rPr lang="en-US" sz="2100"/>
              <a:t> </a:t>
            </a:r>
            <a:r>
              <a:rPr lang="en-US" sz="2100">
                <a:cs typeface="Arial" pitchFamily="34" charset="0"/>
              </a:rPr>
              <a:t>− </a:t>
            </a:r>
            <a:r>
              <a:rPr lang="en-US" sz="2100" i="1"/>
              <a:t>S</a:t>
            </a:r>
            <a:r>
              <a:rPr lang="en-US" sz="2100"/>
              <a:t> to </a:t>
            </a:r>
            <a:r>
              <a:rPr lang="en-US" sz="2100" i="1"/>
              <a:t>L</a:t>
            </a:r>
            <a:r>
              <a:rPr lang="en-US" sz="2100"/>
              <a:t> + </a:t>
            </a:r>
            <a:r>
              <a:rPr lang="en-US" sz="2100" i="1"/>
              <a:t>S</a:t>
            </a:r>
            <a:r>
              <a:rPr lang="en-US" sz="2100"/>
              <a:t>.</a:t>
            </a:r>
          </a:p>
          <a:p>
            <a:r>
              <a:rPr lang="en-US" sz="2100"/>
              <a:t>For </a:t>
            </a:r>
            <a:r>
              <a:rPr lang="en-US" sz="2100" i="1"/>
              <a:t>L</a:t>
            </a:r>
            <a:r>
              <a:rPr lang="en-US" sz="2100"/>
              <a:t> &lt; </a:t>
            </a:r>
            <a:r>
              <a:rPr lang="en-US" sz="2100" i="1"/>
              <a:t>S</a:t>
            </a:r>
            <a:r>
              <a:rPr lang="en-US" sz="2100"/>
              <a:t>, there are fewer than 2</a:t>
            </a:r>
            <a:r>
              <a:rPr lang="en-US" sz="2100" i="1"/>
              <a:t>S</a:t>
            </a:r>
            <a:r>
              <a:rPr lang="en-US" sz="2100"/>
              <a:t> + 1 possible </a:t>
            </a:r>
            <a:r>
              <a:rPr lang="en-US" sz="2100" i="1"/>
              <a:t>J</a:t>
            </a:r>
            <a:r>
              <a:rPr lang="en-US" sz="2100"/>
              <a:t> values.</a:t>
            </a:r>
          </a:p>
          <a:p>
            <a:r>
              <a:rPr lang="en-US" sz="2100"/>
              <a:t>The value of 2</a:t>
            </a:r>
            <a:r>
              <a:rPr lang="en-US" sz="2100" i="1"/>
              <a:t>S </a:t>
            </a:r>
            <a:r>
              <a:rPr lang="en-US" sz="2100"/>
              <a:t>+ 1 is the </a:t>
            </a:r>
            <a:r>
              <a:rPr lang="en-US" sz="2100" b="1">
                <a:solidFill>
                  <a:srgbClr val="000000"/>
                </a:solidFill>
              </a:rPr>
              <a:t>multiplicity</a:t>
            </a:r>
            <a:r>
              <a:rPr lang="en-US" sz="2100"/>
              <a:t> of the state.</a:t>
            </a:r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>
            <a:off x="3994150" y="23241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7949" name="Picture 1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1851025"/>
            <a:ext cx="13589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50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46300"/>
            <a:ext cx="1200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853E-26BB-47B1-90DA-76606123E78D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181250" name="Picture 2" descr="0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2446338"/>
            <a:ext cx="8367712" cy="4384675"/>
          </a:xfrm>
          <a:prstGeom prst="rect">
            <a:avLst/>
          </a:prstGeom>
          <a:noFill/>
        </p:spPr>
      </p:pic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i="1"/>
              <a:t>LS</a:t>
            </a:r>
            <a:r>
              <a:rPr lang="en-US" sz="3400"/>
              <a:t> Coupling</a:t>
            </a:r>
          </a:p>
        </p:txBody>
      </p:sp>
      <p:sp>
        <p:nvSpPr>
          <p:cNvPr id="1689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2209800"/>
          </a:xfrm>
        </p:spPr>
        <p:txBody>
          <a:bodyPr/>
          <a:lstStyle/>
          <a:p>
            <a:r>
              <a:rPr lang="en-US" sz="1900"/>
              <a:t>The notation for a single-electron atom becomes</a:t>
            </a:r>
          </a:p>
          <a:p>
            <a:pPr algn="ctr">
              <a:buFont typeface="Wingdings" pitchFamily="2" charset="2"/>
              <a:buNone/>
            </a:pPr>
            <a:r>
              <a:rPr lang="en-US" sz="1900" i="1"/>
              <a:t>n</a:t>
            </a:r>
            <a:r>
              <a:rPr lang="en-US" sz="1900" baseline="30000"/>
              <a:t>2</a:t>
            </a:r>
            <a:r>
              <a:rPr lang="en-US" sz="1900" i="1" baseline="30000"/>
              <a:t>S</a:t>
            </a:r>
            <a:r>
              <a:rPr lang="en-US" sz="1900" baseline="30000"/>
              <a:t>+1</a:t>
            </a:r>
            <a:r>
              <a:rPr lang="en-US" sz="1900"/>
              <a:t> </a:t>
            </a:r>
            <a:r>
              <a:rPr lang="en-US" sz="1900" i="1"/>
              <a:t>L</a:t>
            </a:r>
            <a:r>
              <a:rPr lang="en-US" sz="1900" i="1" baseline="-25000"/>
              <a:t>J</a:t>
            </a:r>
          </a:p>
          <a:p>
            <a:r>
              <a:rPr lang="en-US" sz="1900"/>
              <a:t>The letters and numbers are called </a:t>
            </a:r>
            <a:r>
              <a:rPr lang="en-US" sz="1900" b="1">
                <a:solidFill>
                  <a:srgbClr val="000000"/>
                </a:solidFill>
              </a:rPr>
              <a:t>spectroscopic symbols</a:t>
            </a:r>
            <a:r>
              <a:rPr lang="en-US" sz="1900"/>
              <a:t>.</a:t>
            </a:r>
          </a:p>
          <a:p>
            <a:r>
              <a:rPr lang="en-US" sz="1900"/>
              <a:t>There are </a:t>
            </a:r>
            <a:r>
              <a:rPr lang="en-US" sz="1900" b="1">
                <a:solidFill>
                  <a:srgbClr val="000000"/>
                </a:solidFill>
              </a:rPr>
              <a:t>singlet</a:t>
            </a:r>
            <a:r>
              <a:rPr lang="en-US" sz="1900"/>
              <a:t> states (</a:t>
            </a:r>
            <a:r>
              <a:rPr lang="en-US" sz="1900" i="1"/>
              <a:t>S</a:t>
            </a:r>
            <a:r>
              <a:rPr lang="en-US" sz="1900"/>
              <a:t> = 0) and </a:t>
            </a:r>
            <a:r>
              <a:rPr lang="en-US" sz="1900" b="1">
                <a:solidFill>
                  <a:srgbClr val="000000"/>
                </a:solidFill>
              </a:rPr>
              <a:t>triplet</a:t>
            </a:r>
            <a:r>
              <a:rPr lang="en-US" sz="1900"/>
              <a:t> states (</a:t>
            </a:r>
            <a:r>
              <a:rPr lang="en-US" sz="1900" i="1"/>
              <a:t>S</a:t>
            </a:r>
            <a:r>
              <a:rPr lang="en-US" sz="1900"/>
              <a:t> = 1) for two electrons.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35C5-92A5-4A13-A1C1-1E676BABEC4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1447800"/>
          </a:xfrm>
        </p:spPr>
        <p:txBody>
          <a:bodyPr/>
          <a:lstStyle/>
          <a:p>
            <a:r>
              <a:rPr lang="en-US" sz="3200" dirty="0"/>
              <a:t> Atomic Structure and the Periodic Table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458200" cy="4800600"/>
          </a:xfrm>
        </p:spPr>
        <p:txBody>
          <a:bodyPr/>
          <a:lstStyle/>
          <a:p>
            <a:pPr marL="342900" indent="-342900" algn="l">
              <a:lnSpc>
                <a:spcPct val="90000"/>
              </a:lnSpc>
              <a:buFont typeface="Wingdings" pitchFamily="2" charset="2"/>
              <a:buChar char="n"/>
            </a:pPr>
            <a:r>
              <a:rPr lang="en-US" sz="2100" dirty="0">
                <a:solidFill>
                  <a:srgbClr val="000000"/>
                </a:solidFill>
              </a:rPr>
              <a:t>What would happen if there are </a:t>
            </a:r>
            <a:r>
              <a:rPr lang="en-US" sz="2100" i="1" dirty="0">
                <a:solidFill>
                  <a:srgbClr val="000000"/>
                </a:solidFill>
              </a:rPr>
              <a:t>more than one electron</a:t>
            </a:r>
            <a:r>
              <a:rPr lang="en-US" sz="2100" dirty="0">
                <a:solidFill>
                  <a:srgbClr val="000000"/>
                </a:solidFill>
              </a:rPr>
              <a:t>?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</a:rPr>
              <a:t>		a nucleus with charge +2e attracting two electrons.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</a:rPr>
              <a:t>		the two electrons repelling one another.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n"/>
            </a:pPr>
            <a:endParaRPr lang="en-US" sz="2100" dirty="0">
              <a:solidFill>
                <a:srgbClr val="000000"/>
              </a:solidFill>
            </a:endParaRP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n"/>
            </a:pPr>
            <a:endParaRPr lang="en-US" sz="2100" dirty="0">
              <a:solidFill>
                <a:srgbClr val="000000"/>
              </a:solidFill>
            </a:endParaRP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n"/>
            </a:pPr>
            <a:r>
              <a:rPr lang="en-US" sz="2100" dirty="0">
                <a:solidFill>
                  <a:srgbClr val="000000"/>
                </a:solidFill>
              </a:rPr>
              <a:t>Can not solve problems exactly with the Schrödinger equation because of the complex potential interactions.</a:t>
            </a: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n"/>
            </a:pPr>
            <a:endParaRPr lang="en-US" sz="2100" dirty="0">
              <a:solidFill>
                <a:srgbClr val="000000"/>
              </a:solidFill>
            </a:endParaRP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n"/>
            </a:pPr>
            <a:endParaRPr lang="en-US" sz="2100" dirty="0">
              <a:solidFill>
                <a:srgbClr val="000000"/>
              </a:solidFill>
            </a:endParaRPr>
          </a:p>
          <a:p>
            <a:pPr marL="342900" indent="-342900" algn="l">
              <a:lnSpc>
                <a:spcPct val="90000"/>
              </a:lnSpc>
              <a:buFont typeface="Wingdings" pitchFamily="2" charset="2"/>
              <a:buChar char="n"/>
            </a:pPr>
            <a:r>
              <a:rPr lang="en-US" sz="2100" dirty="0">
                <a:solidFill>
                  <a:srgbClr val="000000"/>
                </a:solidFill>
              </a:rPr>
              <a:t>Can understand experimental results without computing the wave functions of many-electron atoms by applying the boundary conditions and selection rules.</a:t>
            </a: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698500" y="1854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698500" y="21971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0" name="AutoShape 12"/>
          <p:cNvSpPr>
            <a:spLocks noChangeArrowheads="1"/>
          </p:cNvSpPr>
          <p:nvPr/>
        </p:nvSpPr>
        <p:spPr bwMode="auto">
          <a:xfrm>
            <a:off x="3578225" y="2455863"/>
            <a:ext cx="1987550" cy="549275"/>
          </a:xfrm>
          <a:prstGeom prst="downArrow">
            <a:avLst>
              <a:gd name="adj1" fmla="val 40806"/>
              <a:gd name="adj2" fmla="val 47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3578225" y="3814763"/>
            <a:ext cx="1987550" cy="549275"/>
          </a:xfrm>
          <a:prstGeom prst="downArrow">
            <a:avLst>
              <a:gd name="adj1" fmla="val 40806"/>
              <a:gd name="adj2" fmla="val 47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C4FA-28A2-4FE6-8EEA-A4E21E57D5E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i="1"/>
              <a:t>LS</a:t>
            </a:r>
            <a:r>
              <a:rPr lang="en-US" sz="3400"/>
              <a:t> Coupling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041900" y="990600"/>
            <a:ext cx="3886200" cy="5029200"/>
          </a:xfrm>
        </p:spPr>
        <p:txBody>
          <a:bodyPr/>
          <a:lstStyle/>
          <a:p>
            <a:r>
              <a:rPr lang="en-US" sz="2100"/>
              <a:t>There are separated energy levels according to whether they are </a:t>
            </a:r>
            <a:r>
              <a:rPr lang="en-US" sz="2100" i="1"/>
              <a:t>S</a:t>
            </a:r>
            <a:r>
              <a:rPr lang="en-US" sz="2100"/>
              <a:t> = 0 or 1.</a:t>
            </a:r>
          </a:p>
          <a:p>
            <a:endParaRPr lang="en-US" sz="2100"/>
          </a:p>
          <a:p>
            <a:r>
              <a:rPr lang="en-US" sz="2100" b="1">
                <a:solidFill>
                  <a:srgbClr val="000000"/>
                </a:solidFill>
              </a:rPr>
              <a:t>Allowed</a:t>
            </a:r>
            <a:r>
              <a:rPr lang="en-US" sz="2100"/>
              <a:t> transitions must have </a:t>
            </a:r>
            <a:r>
              <a:rPr lang="el-GR" sz="2100">
                <a:cs typeface="Arial" pitchFamily="34" charset="0"/>
              </a:rPr>
              <a:t>Δ</a:t>
            </a:r>
            <a:r>
              <a:rPr lang="en-US" sz="2100" i="1"/>
              <a:t>S </a:t>
            </a:r>
            <a:r>
              <a:rPr lang="en-US" sz="2100"/>
              <a:t>= 0.</a:t>
            </a:r>
          </a:p>
          <a:p>
            <a:endParaRPr lang="en-US" sz="2100"/>
          </a:p>
          <a:p>
            <a:r>
              <a:rPr lang="en-US" sz="2100"/>
              <a:t>No allowed (</a:t>
            </a:r>
            <a:r>
              <a:rPr lang="en-US" sz="2100" b="1">
                <a:solidFill>
                  <a:srgbClr val="000000"/>
                </a:solidFill>
              </a:rPr>
              <a:t>forbidden</a:t>
            </a:r>
            <a:r>
              <a:rPr lang="en-US" sz="2100"/>
              <a:t>) transitions are possible between singlet and triplet states with much lower probability.</a:t>
            </a:r>
          </a:p>
        </p:txBody>
      </p:sp>
      <p:pic>
        <p:nvPicPr>
          <p:cNvPr id="180226" name="Picture 2" descr="08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990600"/>
            <a:ext cx="4530725" cy="58404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F69F-199A-45C5-8852-0A43ABBF1EA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i="1"/>
              <a:t>LS</a:t>
            </a:r>
            <a:r>
              <a:rPr lang="en-US" sz="3400"/>
              <a:t> Coupling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3455988"/>
          </a:xfrm>
        </p:spPr>
        <p:txBody>
          <a:bodyPr/>
          <a:lstStyle/>
          <a:p>
            <a:pPr>
              <a:tabLst>
                <a:tab pos="2232025" algn="l"/>
              </a:tabLst>
            </a:pPr>
            <a:r>
              <a:rPr lang="en-US" sz="2100"/>
              <a:t>The allowed transitions for the </a:t>
            </a:r>
            <a:r>
              <a:rPr lang="en-US" sz="2100" i="1"/>
              <a:t>LS</a:t>
            </a:r>
            <a:r>
              <a:rPr lang="en-US" sz="2100"/>
              <a:t> coupling scheme are</a:t>
            </a:r>
          </a:p>
          <a:p>
            <a:pPr lvl="1">
              <a:tabLst>
                <a:tab pos="2232025" algn="l"/>
              </a:tabLst>
            </a:pPr>
            <a:r>
              <a:rPr lang="el-GR" sz="1900">
                <a:cs typeface="Arial" pitchFamily="34" charset="0"/>
              </a:rPr>
              <a:t>Δ</a:t>
            </a:r>
            <a:r>
              <a:rPr lang="en-US" sz="1900" i="1">
                <a:cs typeface="Arial" pitchFamily="34" charset="0"/>
              </a:rPr>
              <a:t>L</a:t>
            </a:r>
            <a:r>
              <a:rPr lang="en-US" sz="1900">
                <a:cs typeface="Arial" pitchFamily="34" charset="0"/>
              </a:rPr>
              <a:t> = ±1	</a:t>
            </a:r>
            <a:r>
              <a:rPr lang="el-GR" sz="1900">
                <a:cs typeface="Arial" pitchFamily="34" charset="0"/>
              </a:rPr>
              <a:t>Δ</a:t>
            </a:r>
            <a:r>
              <a:rPr lang="en-US" sz="1900" i="1">
                <a:cs typeface="Arial" pitchFamily="34" charset="0"/>
              </a:rPr>
              <a:t>S</a:t>
            </a:r>
            <a:r>
              <a:rPr lang="en-US" sz="1900">
                <a:cs typeface="Arial" pitchFamily="34" charset="0"/>
              </a:rPr>
              <a:t> = 0</a:t>
            </a:r>
          </a:p>
          <a:p>
            <a:pPr lvl="1">
              <a:tabLst>
                <a:tab pos="2232025" algn="l"/>
              </a:tabLst>
            </a:pPr>
            <a:r>
              <a:rPr lang="el-GR" sz="1900">
                <a:cs typeface="Arial" pitchFamily="34" charset="0"/>
              </a:rPr>
              <a:t>Δ</a:t>
            </a:r>
            <a:r>
              <a:rPr lang="en-US" sz="1900" i="1">
                <a:cs typeface="Arial" pitchFamily="34" charset="0"/>
              </a:rPr>
              <a:t>J</a:t>
            </a:r>
            <a:r>
              <a:rPr lang="en-US" sz="1900">
                <a:cs typeface="Arial" pitchFamily="34" charset="0"/>
              </a:rPr>
              <a:t> = 0, ±1	(</a:t>
            </a:r>
            <a:r>
              <a:rPr lang="en-US" sz="1900" i="1">
                <a:cs typeface="Arial" pitchFamily="34" charset="0"/>
              </a:rPr>
              <a:t>J</a:t>
            </a:r>
            <a:r>
              <a:rPr lang="en-US" sz="1900">
                <a:cs typeface="Arial" pitchFamily="34" charset="0"/>
              </a:rPr>
              <a:t> = 0 → </a:t>
            </a:r>
            <a:r>
              <a:rPr lang="en-US" sz="1900" i="1">
                <a:cs typeface="Arial" pitchFamily="34" charset="0"/>
              </a:rPr>
              <a:t>J</a:t>
            </a:r>
            <a:r>
              <a:rPr lang="en-US" sz="1900">
                <a:cs typeface="Arial" pitchFamily="34" charset="0"/>
              </a:rPr>
              <a:t> = 0 is forbidden)</a:t>
            </a:r>
          </a:p>
          <a:p>
            <a:pPr>
              <a:tabLst>
                <a:tab pos="2232025" algn="l"/>
              </a:tabLst>
            </a:pPr>
            <a:endParaRPr lang="en-US" sz="2100"/>
          </a:p>
          <a:p>
            <a:pPr>
              <a:tabLst>
                <a:tab pos="2232025" algn="l"/>
              </a:tabLst>
            </a:pPr>
            <a:r>
              <a:rPr lang="en-US" sz="2100"/>
              <a:t>A magnesium atom excited to the 3</a:t>
            </a:r>
            <a:r>
              <a:rPr lang="en-US" sz="2100" i="1"/>
              <a:t>s</a:t>
            </a:r>
            <a:r>
              <a:rPr lang="en-US" sz="2100"/>
              <a:t>3</a:t>
            </a:r>
            <a:r>
              <a:rPr lang="en-US" sz="2100" i="1"/>
              <a:t>p</a:t>
            </a:r>
            <a:r>
              <a:rPr lang="en-US" sz="2100"/>
              <a:t> triplet state has no lower triplet state to which it can decay.</a:t>
            </a:r>
          </a:p>
          <a:p>
            <a:pPr>
              <a:tabLst>
                <a:tab pos="2232025" algn="l"/>
              </a:tabLst>
            </a:pPr>
            <a:r>
              <a:rPr lang="en-US" sz="2100"/>
              <a:t>It is called </a:t>
            </a:r>
            <a:r>
              <a:rPr lang="en-US" sz="2100" b="1">
                <a:solidFill>
                  <a:srgbClr val="000000"/>
                </a:solidFill>
              </a:rPr>
              <a:t>metastable</a:t>
            </a:r>
            <a:r>
              <a:rPr lang="en-US" sz="2100"/>
              <a:t>, because it lives for such a long time on the atomic scale.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1989-222F-4FEF-BCB9-7EDDA8ADCFE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i="1"/>
              <a:t>jj</a:t>
            </a:r>
            <a:r>
              <a:rPr lang="en-US" sz="3400"/>
              <a:t> Coupling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2038" cy="4497388"/>
          </a:xfrm>
        </p:spPr>
        <p:txBody>
          <a:bodyPr/>
          <a:lstStyle/>
          <a:p>
            <a:r>
              <a:rPr lang="en-US" sz="2100"/>
              <a:t>It is for the heavier elements, where the nuclear charge causes the spin-orbit interactions to be as strong as the force between the individual     and    .</a:t>
            </a:r>
          </a:p>
        </p:txBody>
      </p:sp>
      <p:pic>
        <p:nvPicPr>
          <p:cNvPr id="172046" name="Picture 1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1944688"/>
            <a:ext cx="2460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47" name="Picture 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1563" y="3016250"/>
            <a:ext cx="19208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048" name="Picture 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1966913"/>
            <a:ext cx="246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61E3C-2954-4892-AB08-679B50E5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97B-22FB-4B68-BD28-7BCA23EF197E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0576D-7626-4604-8152-C873C82A8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95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C1109-DC77-45DB-B3BA-F8F4DA64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97B-22FB-4B68-BD28-7BCA23EF197E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804B6-B3D0-48DD-B217-7DF643705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603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2A09C-9B55-45E0-913A-B57DBD4A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97B-22FB-4B68-BD28-7BCA23EF197E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8B5BE-5968-4B06-BA19-B20423C56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8826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0517-F5D9-4913-A019-AA97A7AB1A7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 Anomalous Zeeman Effect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5030788"/>
          </a:xfrm>
        </p:spPr>
        <p:txBody>
          <a:bodyPr/>
          <a:lstStyle/>
          <a:p>
            <a:r>
              <a:rPr lang="en-US" sz="2000">
                <a:solidFill>
                  <a:srgbClr val="000000"/>
                </a:solidFill>
              </a:rPr>
              <a:t>More than three closely spaced optical lines were observed.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The interaction that splits the energy levels in an external magnetic field        is caused by          interaction.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The magnetic moment depends on                     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The 2</a:t>
            </a:r>
            <a:r>
              <a:rPr lang="en-US" sz="2000" i="1">
                <a:solidFill>
                  <a:srgbClr val="000000"/>
                </a:solidFill>
              </a:rPr>
              <a:t>J</a:t>
            </a:r>
            <a:r>
              <a:rPr lang="en-US" sz="2000">
                <a:solidFill>
                  <a:srgbClr val="000000"/>
                </a:solidFill>
              </a:rPr>
              <a:t> + 1 degeneracy for a given total angular momentum state </a:t>
            </a:r>
            <a:r>
              <a:rPr lang="en-US" sz="2000" i="1">
                <a:solidFill>
                  <a:srgbClr val="000000"/>
                </a:solidFill>
              </a:rPr>
              <a:t>J</a:t>
            </a:r>
            <a:r>
              <a:rPr lang="en-US" sz="2000">
                <a:solidFill>
                  <a:srgbClr val="000000"/>
                </a:solidFill>
              </a:rPr>
              <a:t> is removed by the effect of the       . </a:t>
            </a:r>
          </a:p>
          <a:p>
            <a:r>
              <a:rPr lang="en-US" sz="2000">
                <a:solidFill>
                  <a:srgbClr val="000000"/>
                </a:solidFill>
              </a:rPr>
              <a:t>If the        is small compared to internal magnetic field, then     and     precess about     while     precesses </a:t>
            </a:r>
            <a:r>
              <a:rPr lang="en-US" sz="2000" i="1">
                <a:solidFill>
                  <a:srgbClr val="000000"/>
                </a:solidFill>
              </a:rPr>
              <a:t>slowly</a:t>
            </a:r>
            <a:r>
              <a:rPr lang="en-US" sz="2000">
                <a:solidFill>
                  <a:srgbClr val="000000"/>
                </a:solidFill>
              </a:rPr>
              <a:t> about       .</a:t>
            </a:r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 flipV="1">
            <a:off x="4953000" y="2981325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5638800" y="28194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solidFill>
                  <a:schemeClr val="tx1"/>
                </a:solidFill>
              </a:rPr>
              <a:t>Orbital contribution</a:t>
            </a:r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>
            <a:off x="4953000" y="3362325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5715000" y="3505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solidFill>
                  <a:schemeClr val="tx1"/>
                </a:solidFill>
              </a:rPr>
              <a:t>Spin magnetic moment </a:t>
            </a:r>
          </a:p>
        </p:txBody>
      </p:sp>
      <p:pic>
        <p:nvPicPr>
          <p:cNvPr id="173099" name="Picture 4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100" y="2374900"/>
            <a:ext cx="411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100" name="Picture 4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3200" y="2857500"/>
            <a:ext cx="2921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102" name="Picture 4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8413" y="4879975"/>
            <a:ext cx="1825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105" name="Picture 4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6300" y="2362200"/>
            <a:ext cx="539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107" name="Picture 5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207000"/>
            <a:ext cx="19208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108" name="Picture 5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3543300"/>
            <a:ext cx="2841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109" name="Picture 53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4889500"/>
            <a:ext cx="1778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110" name="Picture 5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889500"/>
            <a:ext cx="411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111" name="Picture 5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5207000"/>
            <a:ext cx="19208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112" name="Picture 56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5194300"/>
            <a:ext cx="411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113" name="Rectangle 57"/>
          <p:cNvSpPr>
            <a:spLocks noChangeArrowheads="1"/>
          </p:cNvSpPr>
          <p:nvPr/>
        </p:nvSpPr>
        <p:spPr bwMode="auto">
          <a:xfrm>
            <a:off x="6807200" y="3162300"/>
            <a:ext cx="588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and</a:t>
            </a:r>
          </a:p>
        </p:txBody>
      </p:sp>
      <p:pic>
        <p:nvPicPr>
          <p:cNvPr id="173114" name="Picture 5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2100" y="4521200"/>
            <a:ext cx="411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ED41-F6EA-455A-995E-0797FBBABD1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688388" cy="5822950"/>
          </a:xfrm>
        </p:spPr>
        <p:txBody>
          <a:bodyPr/>
          <a:lstStyle/>
          <a:p>
            <a:r>
              <a:rPr lang="en-US" sz="1900"/>
              <a:t>The total magnetic moment is</a:t>
            </a:r>
          </a:p>
          <a:p>
            <a:endParaRPr lang="en-US" sz="1900"/>
          </a:p>
          <a:p>
            <a:endParaRPr lang="en-US" sz="1900"/>
          </a:p>
          <a:p>
            <a:pPr>
              <a:buFont typeface="Wingdings" pitchFamily="2" charset="2"/>
              <a:buNone/>
            </a:pPr>
            <a:r>
              <a:rPr lang="en-US" sz="1900"/>
              <a:t>   </a:t>
            </a:r>
          </a:p>
          <a:p>
            <a:endParaRPr lang="en-US" sz="1900"/>
          </a:p>
          <a:p>
            <a:endParaRPr lang="en-US" sz="1900"/>
          </a:p>
          <a:p>
            <a:endParaRPr lang="en-US" sz="1900"/>
          </a:p>
          <a:p>
            <a:endParaRPr lang="en-US" sz="1900"/>
          </a:p>
          <a:p>
            <a:endParaRPr lang="en-US" sz="1900"/>
          </a:p>
          <a:p>
            <a:endParaRPr lang="en-US" sz="1900"/>
          </a:p>
          <a:p>
            <a:r>
              <a:rPr lang="en-US" sz="1900"/>
              <a:t>The magnetic total angular momentum numbers </a:t>
            </a:r>
            <a:r>
              <a:rPr lang="en-US" sz="1900" i="1"/>
              <a:t>m</a:t>
            </a:r>
            <a:r>
              <a:rPr lang="en-US" sz="1900" i="1" baseline="-25000"/>
              <a:t>J </a:t>
            </a:r>
            <a:r>
              <a:rPr lang="en-US" sz="1900"/>
              <a:t>from </a:t>
            </a:r>
            <a:r>
              <a:rPr lang="en-US" sz="1900">
                <a:cs typeface="Arial" pitchFamily="34" charset="0"/>
              </a:rPr>
              <a:t>−</a:t>
            </a:r>
            <a:r>
              <a:rPr lang="en-US" sz="1900" i="1"/>
              <a:t>J</a:t>
            </a:r>
            <a:r>
              <a:rPr lang="en-US" sz="1900"/>
              <a:t> to </a:t>
            </a:r>
            <a:r>
              <a:rPr lang="en-US" sz="1900" i="1"/>
              <a:t>J</a:t>
            </a:r>
            <a:r>
              <a:rPr lang="en-US" sz="1900"/>
              <a:t> in integral steps.</a:t>
            </a:r>
          </a:p>
          <a:p>
            <a:r>
              <a:rPr lang="en-US" sz="1900"/>
              <a:t>       splits each state </a:t>
            </a:r>
            <a:r>
              <a:rPr lang="en-US" sz="1900" i="1"/>
              <a:t>J</a:t>
            </a:r>
            <a:r>
              <a:rPr lang="en-US" sz="1900"/>
              <a:t> into 2</a:t>
            </a:r>
            <a:r>
              <a:rPr lang="en-US" sz="1900" i="1"/>
              <a:t>J </a:t>
            </a:r>
            <a:r>
              <a:rPr lang="en-US" sz="1900"/>
              <a:t>+ 1 equally spaced levels separated </a:t>
            </a:r>
            <a:r>
              <a:rPr lang="el-GR" sz="1900">
                <a:cs typeface="Arial" pitchFamily="34" charset="0"/>
              </a:rPr>
              <a:t>Δ</a:t>
            </a:r>
            <a:r>
              <a:rPr lang="en-US" sz="1900" i="1"/>
              <a:t>E</a:t>
            </a:r>
            <a:r>
              <a:rPr lang="en-US" sz="1900"/>
              <a:t> = </a:t>
            </a:r>
            <a:r>
              <a:rPr lang="en-US" sz="1900" i="1"/>
              <a:t>V</a:t>
            </a:r>
            <a:r>
              <a:rPr lang="en-US" sz="1900"/>
              <a:t>.</a:t>
            </a:r>
          </a:p>
          <a:p>
            <a:r>
              <a:rPr lang="en-US" sz="1900"/>
              <a:t>For photon transitions between energy levels</a:t>
            </a:r>
          </a:p>
          <a:p>
            <a:pPr>
              <a:buFont typeface="Wingdings" pitchFamily="2" charset="2"/>
              <a:buNone/>
            </a:pPr>
            <a:r>
              <a:rPr lang="en-US" sz="1900">
                <a:cs typeface="Arial" pitchFamily="34" charset="0"/>
              </a:rPr>
              <a:t>	</a:t>
            </a:r>
            <a:r>
              <a:rPr lang="el-GR" sz="1900">
                <a:cs typeface="Arial" pitchFamily="34" charset="0"/>
              </a:rPr>
              <a:t>Δ</a:t>
            </a:r>
            <a:r>
              <a:rPr lang="en-US" sz="1900" i="1">
                <a:cs typeface="Arial" pitchFamily="34" charset="0"/>
              </a:rPr>
              <a:t>m</a:t>
            </a:r>
            <a:r>
              <a:rPr lang="en-US" sz="1900" i="1" baseline="-25000">
                <a:cs typeface="Arial" pitchFamily="34" charset="0"/>
              </a:rPr>
              <a:t>J</a:t>
            </a:r>
            <a:r>
              <a:rPr lang="en-US" sz="1900">
                <a:cs typeface="Arial" pitchFamily="34" charset="0"/>
              </a:rPr>
              <a:t> = ±1, 0</a:t>
            </a:r>
            <a:r>
              <a:rPr lang="en-US" sz="1900"/>
              <a:t> but		     is forbidden when </a:t>
            </a:r>
            <a:r>
              <a:rPr lang="el-GR" sz="1900">
                <a:cs typeface="Arial" pitchFamily="34" charset="0"/>
              </a:rPr>
              <a:t>Δ</a:t>
            </a:r>
            <a:r>
              <a:rPr lang="en-US" sz="1900" i="1"/>
              <a:t>J </a:t>
            </a:r>
            <a:r>
              <a:rPr lang="en-US" sz="1900"/>
              <a:t>= 0.</a:t>
            </a:r>
          </a:p>
        </p:txBody>
      </p:sp>
      <p:pic>
        <p:nvPicPr>
          <p:cNvPr id="176153" name="Picture 25" descr="0814"/>
          <p:cNvPicPr>
            <a:picLocks noChangeAspect="1" noChangeArrowheads="1"/>
          </p:cNvPicPr>
          <p:nvPr/>
        </p:nvPicPr>
        <p:blipFill>
          <a:blip r:embed="rId2" cstate="print"/>
          <a:srcRect b="11247"/>
          <a:stretch>
            <a:fillRect/>
          </a:stretch>
        </p:blipFill>
        <p:spPr bwMode="auto">
          <a:xfrm>
            <a:off x="838200" y="1938338"/>
            <a:ext cx="2981325" cy="2405062"/>
          </a:xfrm>
          <a:prstGeom prst="rect">
            <a:avLst/>
          </a:prstGeom>
          <a:noFill/>
        </p:spPr>
      </p:pic>
      <p:sp>
        <p:nvSpPr>
          <p:cNvPr id="17615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Anomalous Zeeman Effect</a:t>
            </a:r>
          </a:p>
        </p:txBody>
      </p:sp>
      <p:pic>
        <p:nvPicPr>
          <p:cNvPr id="176155" name="Picture 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1388" y="1295400"/>
            <a:ext cx="4721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56" name="Picture 2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7950" y="5764213"/>
            <a:ext cx="1835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58" name="Picture 3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5041900"/>
            <a:ext cx="428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59" name="Picture 3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4713" y="2179638"/>
            <a:ext cx="32956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4427538" y="2828925"/>
            <a:ext cx="3810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000" i="1">
                <a:solidFill>
                  <a:schemeClr val="tx1"/>
                </a:solidFill>
              </a:rPr>
              <a:t>μ</a:t>
            </a:r>
            <a:r>
              <a:rPr lang="en-US" sz="2000" baseline="-25000">
                <a:solidFill>
                  <a:schemeClr val="tx1"/>
                </a:solidFill>
              </a:rPr>
              <a:t>B</a:t>
            </a:r>
            <a:r>
              <a:rPr lang="en-US" sz="2000">
                <a:solidFill>
                  <a:schemeClr val="tx1"/>
                </a:solidFill>
              </a:rPr>
              <a:t> is the Bohr magneton and</a:t>
            </a:r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/>
            <a:endParaRPr lang="en-US" sz="2000">
              <a:solidFill>
                <a:schemeClr val="tx1"/>
              </a:solidFill>
            </a:endParaRPr>
          </a:p>
          <a:p>
            <a:pPr algn="ctr">
              <a:spcBef>
                <a:spcPct val="60000"/>
              </a:spcBef>
            </a:pPr>
            <a:r>
              <a:rPr lang="en-US" sz="2000">
                <a:solidFill>
                  <a:schemeClr val="tx1"/>
                </a:solidFill>
              </a:rPr>
              <a:t>it is called the </a:t>
            </a:r>
            <a:r>
              <a:rPr lang="en-US" sz="2000" b="1">
                <a:solidFill>
                  <a:schemeClr val="tx1"/>
                </a:solidFill>
              </a:rPr>
              <a:t>Land</a:t>
            </a:r>
            <a:r>
              <a:rPr lang="en-US" sz="20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i="1">
                <a:solidFill>
                  <a:schemeClr val="tx1"/>
                </a:solidFill>
              </a:rPr>
              <a:t>g</a:t>
            </a:r>
            <a:r>
              <a:rPr lang="en-US" sz="2000" b="1">
                <a:solidFill>
                  <a:schemeClr val="tx1"/>
                </a:solidFill>
              </a:rPr>
              <a:t> factor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76157" name="Picture 29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0700" y="3270250"/>
            <a:ext cx="4003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2218B-02DB-400F-872C-376064D8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997B-22FB-4B68-BD28-7BCA23EF197E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7E6B29-5D1D-43CB-9074-7FDC7EFB9A5F}"/>
              </a:ext>
            </a:extLst>
          </p:cNvPr>
          <p:cNvSpPr/>
          <p:nvPr/>
        </p:nvSpPr>
        <p:spPr>
          <a:xfrm>
            <a:off x="685800" y="5334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Helvetica Neue"/>
              </a:rPr>
              <a:t>Application of Zeeman Effect:</a:t>
            </a:r>
          </a:p>
          <a:p>
            <a:endParaRPr lang="en-US" sz="3200" b="1" dirty="0">
              <a:solidFill>
                <a:srgbClr val="7030A0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Helvetica Neue"/>
              </a:rPr>
              <a:t>Zeeman effect is used to produce magnetograms showing the variation of magnetic field on the sun. </a:t>
            </a:r>
          </a:p>
          <a:p>
            <a:pPr marL="342900" indent="-342900">
              <a:buAutoNum type="arabicPeriod"/>
            </a:pPr>
            <a:endParaRPr lang="en-US" sz="2000" b="1" dirty="0">
              <a:solidFill>
                <a:schemeClr val="tx1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Helvetica Neue"/>
              </a:rPr>
              <a:t> A theory about the magnetic sense of Birds assumes that a protein in the retina is changed due to Zeeman effect.</a:t>
            </a:r>
          </a:p>
          <a:p>
            <a:pPr marL="342900" indent="-342900">
              <a:buAutoNum type="arabicPeriod"/>
            </a:pPr>
            <a:endParaRPr lang="en-US" sz="2000" b="1" dirty="0">
              <a:solidFill>
                <a:schemeClr val="tx1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Helvetica Neue"/>
              </a:rPr>
              <a:t> In Nuclear magnetic resonance spectroscopy, Magnetic Resonance Imaging(MRI), Mossbauer spectroscopy. </a:t>
            </a:r>
          </a:p>
          <a:p>
            <a:pPr marL="342900" indent="-342900">
              <a:buAutoNum type="arabicPeriod"/>
            </a:pPr>
            <a:endParaRPr lang="en-US" sz="2000" b="1" dirty="0">
              <a:solidFill>
                <a:schemeClr val="tx1"/>
              </a:solidFill>
              <a:latin typeface="Helvetica Neue"/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  <a:latin typeface="Helvetica Neue"/>
              </a:rPr>
              <a:t> Measurement of pulsed magnetic field.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85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BC4E-AD01-4435-B80C-61F99FA2EE1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1143000"/>
          </a:xfrm>
        </p:spPr>
        <p:txBody>
          <a:bodyPr/>
          <a:lstStyle/>
          <a:p>
            <a:r>
              <a:rPr lang="en-US" sz="3400"/>
              <a:t>Pauli Exclusion Principle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181600"/>
          </a:xfrm>
        </p:spPr>
        <p:txBody>
          <a:bodyPr/>
          <a:lstStyle/>
          <a:p>
            <a:pPr marL="457200" indent="-457200"/>
            <a:r>
              <a:rPr lang="en-US" sz="2200">
                <a:solidFill>
                  <a:srgbClr val="000000"/>
                </a:solidFill>
              </a:rPr>
              <a:t>To understand atomic spectroscopic data for optical frequencies, Pauli proposed an exclusion principle:</a:t>
            </a:r>
          </a:p>
          <a:p>
            <a:pPr marL="457200" indent="-457200"/>
            <a:endParaRPr lang="en-US" sz="220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</a:rPr>
              <a:t>	</a:t>
            </a:r>
            <a:r>
              <a:rPr lang="en-US" sz="2200" b="1">
                <a:solidFill>
                  <a:srgbClr val="000000"/>
                </a:solidFill>
              </a:rPr>
              <a:t>No two electrons in an atom may have the same set of quantum numbers (</a:t>
            </a:r>
            <a:r>
              <a:rPr lang="en-US" sz="2200" b="1" i="1">
                <a:solidFill>
                  <a:srgbClr val="000000"/>
                </a:solidFill>
              </a:rPr>
              <a:t>n</a:t>
            </a:r>
            <a:r>
              <a:rPr lang="en-US" sz="2200" b="1">
                <a:solidFill>
                  <a:srgbClr val="000000"/>
                </a:solidFill>
              </a:rPr>
              <a:t>, </a:t>
            </a:r>
            <a:r>
              <a:rPr lang="en-US" sz="2200" b="1">
                <a:solidFill>
                  <a:srgbClr val="000000"/>
                </a:solidFill>
                <a:cs typeface="Arial" pitchFamily="34" charset="0"/>
              </a:rPr>
              <a:t>ℓ</a:t>
            </a:r>
            <a:r>
              <a:rPr lang="en-US" sz="2200" b="1">
                <a:solidFill>
                  <a:srgbClr val="000000"/>
                </a:solidFill>
              </a:rPr>
              <a:t>, </a:t>
            </a:r>
            <a:r>
              <a:rPr lang="en-US" sz="2200" b="1" i="1">
                <a:solidFill>
                  <a:srgbClr val="000000"/>
                </a:solidFill>
              </a:rPr>
              <a:t>m</a:t>
            </a:r>
            <a:r>
              <a:rPr lang="en-US" sz="2200" b="1" baseline="-25000">
                <a:solidFill>
                  <a:srgbClr val="000000"/>
                </a:solidFill>
                <a:cs typeface="Arial" pitchFamily="34" charset="0"/>
              </a:rPr>
              <a:t>ℓ</a:t>
            </a:r>
            <a:r>
              <a:rPr lang="en-US" sz="2200" b="1">
                <a:solidFill>
                  <a:srgbClr val="000000"/>
                </a:solidFill>
              </a:rPr>
              <a:t>, </a:t>
            </a:r>
            <a:r>
              <a:rPr lang="en-US" sz="2200" b="1" i="1">
                <a:solidFill>
                  <a:srgbClr val="000000"/>
                </a:solidFill>
              </a:rPr>
              <a:t>m</a:t>
            </a:r>
            <a:r>
              <a:rPr lang="en-US" sz="2200" b="1" i="1" baseline="-25000">
                <a:solidFill>
                  <a:srgbClr val="000000"/>
                </a:solidFill>
              </a:rPr>
              <a:t>s</a:t>
            </a:r>
            <a:r>
              <a:rPr lang="en-US" sz="2200" b="1">
                <a:solidFill>
                  <a:srgbClr val="000000"/>
                </a:solidFill>
              </a:rPr>
              <a:t>)</a:t>
            </a:r>
            <a:r>
              <a:rPr lang="en-US" sz="2200" b="1">
                <a:solidFill>
                  <a:srgbClr val="000000"/>
                </a:solidFill>
                <a:latin typeface="NewBaskerville-Rmn" charset="-128"/>
              </a:rPr>
              <a:t>.</a:t>
            </a:r>
          </a:p>
          <a:p>
            <a:pPr marL="457200" indent="-457200"/>
            <a:endParaRPr lang="en-US" sz="2200" baseline="-25000">
              <a:solidFill>
                <a:srgbClr val="000000"/>
              </a:solidFill>
            </a:endParaRPr>
          </a:p>
          <a:p>
            <a:pPr marL="457200" indent="-457200"/>
            <a:r>
              <a:rPr lang="en-US" sz="2200">
                <a:solidFill>
                  <a:srgbClr val="000000"/>
                </a:solidFill>
              </a:rPr>
              <a:t>It applies to all particles of half-integer spin, which are called </a:t>
            </a:r>
            <a:r>
              <a:rPr lang="en-US" sz="2200" i="1">
                <a:solidFill>
                  <a:srgbClr val="000000"/>
                </a:solidFill>
              </a:rPr>
              <a:t>fermions</a:t>
            </a:r>
            <a:r>
              <a:rPr lang="en-US" sz="2200">
                <a:solidFill>
                  <a:srgbClr val="000000"/>
                </a:solidFill>
              </a:rPr>
              <a:t>, and particles in the nucleus are fermions.                     </a:t>
            </a:r>
          </a:p>
          <a:p>
            <a:pPr marL="457200" indent="-457200">
              <a:buFont typeface="Wingdings" pitchFamily="2" charset="2"/>
              <a:buNone/>
            </a:pPr>
            <a:endParaRPr lang="en-US" sz="220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</a:rPr>
              <a:t>The periodic table can be understood by two rules:  </a:t>
            </a:r>
          </a:p>
          <a:p>
            <a:pPr marL="457200" indent="-457200">
              <a:buClr>
                <a:schemeClr val="tx1"/>
              </a:buClr>
              <a:buSzPct val="90000"/>
              <a:buFont typeface="Wingdings" pitchFamily="2" charset="2"/>
              <a:buAutoNum type="arabicParenR"/>
            </a:pPr>
            <a:r>
              <a:rPr lang="en-US" sz="2100">
                <a:solidFill>
                  <a:srgbClr val="000000"/>
                </a:solidFill>
              </a:rPr>
              <a:t>The electrons in an atom tend to occupy the lowest energy levels available to them.</a:t>
            </a:r>
          </a:p>
          <a:p>
            <a:pPr marL="457200" indent="-457200">
              <a:buClr>
                <a:schemeClr val="tx1"/>
              </a:buClr>
              <a:buSzPct val="90000"/>
              <a:buFont typeface="Wingdings" pitchFamily="2" charset="2"/>
              <a:buAutoNum type="arabicParenR"/>
            </a:pPr>
            <a:r>
              <a:rPr lang="en-US" sz="2100">
                <a:solidFill>
                  <a:srgbClr val="000000"/>
                </a:solidFill>
              </a:rPr>
              <a:t>Pauli exclusion principle.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DE24-2B1C-455D-BAD7-C004F3943AA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543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Atomic Structure</a:t>
            </a:r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1778000" y="34925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5029200" y="4572000"/>
            <a:ext cx="3657600" cy="10953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Electrons for H and He atoms are in the K shell.</a:t>
            </a:r>
          </a:p>
          <a:p>
            <a:r>
              <a:rPr lang="en-US" sz="1600" b="1">
                <a:solidFill>
                  <a:schemeClr val="tx1"/>
                </a:solidFill>
              </a:rPr>
              <a:t>H: 1</a:t>
            </a:r>
            <a:r>
              <a:rPr lang="en-US" sz="1600" b="1" i="1">
                <a:solidFill>
                  <a:schemeClr val="tx1"/>
                </a:solidFill>
              </a:rPr>
              <a:t>s</a:t>
            </a:r>
            <a:r>
              <a:rPr lang="en-US" sz="1600" b="1" baseline="30000">
                <a:solidFill>
                  <a:schemeClr val="tx1"/>
                </a:solidFill>
              </a:rPr>
              <a:t>2</a:t>
            </a:r>
            <a:r>
              <a:rPr lang="en-US" sz="1600" b="1">
                <a:solidFill>
                  <a:schemeClr val="tx1"/>
                </a:solidFill>
              </a:rPr>
              <a:t> </a:t>
            </a:r>
          </a:p>
          <a:p>
            <a:r>
              <a:rPr lang="en-US" sz="1600" b="1">
                <a:solidFill>
                  <a:schemeClr val="tx1"/>
                </a:solidFill>
              </a:rPr>
              <a:t>He: 1</a:t>
            </a:r>
            <a:r>
              <a:rPr lang="en-US" sz="1600" b="1" i="1">
                <a:solidFill>
                  <a:schemeClr val="tx1"/>
                </a:solidFill>
              </a:rPr>
              <a:t>s</a:t>
            </a:r>
            <a:r>
              <a:rPr lang="en-US" sz="1600" b="1" baseline="30000">
                <a:solidFill>
                  <a:schemeClr val="tx1"/>
                </a:solidFill>
              </a:rPr>
              <a:t>1</a:t>
            </a:r>
            <a:r>
              <a:rPr lang="en-US" sz="1600" b="1">
                <a:solidFill>
                  <a:schemeClr val="tx1"/>
                </a:solidFill>
              </a:rPr>
              <a:t> or 1</a:t>
            </a:r>
            <a:r>
              <a:rPr lang="en-US" sz="1600" b="1" i="1">
                <a:solidFill>
                  <a:schemeClr val="tx1"/>
                </a:solidFill>
              </a:rPr>
              <a:t>s</a:t>
            </a:r>
            <a:endParaRPr lang="en-US" sz="1600" b="1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C1AC6-929B-4763-ACC6-DF73F5BD9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06531"/>
            <a:ext cx="4165092" cy="38773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7152-3ABE-41B1-BF02-CA1D9CA57D0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8505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Atomic Structure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6324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900" i="1">
                <a:solidFill>
                  <a:srgbClr val="000000"/>
                </a:solidFill>
              </a:rPr>
              <a:t>How many electrons may be in each subshell?</a:t>
            </a:r>
          </a:p>
          <a:p>
            <a:pPr>
              <a:buFont typeface="Wingdings" pitchFamily="2" charset="2"/>
              <a:buNone/>
            </a:pPr>
            <a:endParaRPr lang="en-US" sz="1900" i="1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900">
                <a:solidFill>
                  <a:srgbClr val="000000"/>
                </a:solidFill>
              </a:rPr>
              <a:t>Recall:           </a:t>
            </a:r>
            <a:r>
              <a:rPr lang="en-US" sz="1900">
                <a:solidFill>
                  <a:srgbClr val="000000"/>
                </a:solidFill>
                <a:cs typeface="Arial" pitchFamily="34" charset="0"/>
              </a:rPr>
              <a:t>ℓ</a:t>
            </a:r>
            <a:r>
              <a:rPr lang="en-US" sz="1900">
                <a:solidFill>
                  <a:srgbClr val="000000"/>
                </a:solidFill>
              </a:rPr>
              <a:t>  =   0   1   2   3   4   5   …</a:t>
            </a:r>
          </a:p>
          <a:p>
            <a:pPr>
              <a:buFont typeface="Wingdings" pitchFamily="2" charset="2"/>
              <a:buNone/>
            </a:pPr>
            <a:r>
              <a:rPr lang="en-US" sz="1900">
                <a:solidFill>
                  <a:srgbClr val="000000"/>
                </a:solidFill>
              </a:rPr>
              <a:t>               letter  =   </a:t>
            </a:r>
            <a:r>
              <a:rPr lang="en-US" sz="1900" i="1">
                <a:solidFill>
                  <a:srgbClr val="000000"/>
                </a:solidFill>
              </a:rPr>
              <a:t>s</a:t>
            </a:r>
            <a:r>
              <a:rPr lang="en-US" sz="1900">
                <a:solidFill>
                  <a:srgbClr val="000000"/>
                </a:solidFill>
              </a:rPr>
              <a:t>   </a:t>
            </a:r>
            <a:r>
              <a:rPr lang="en-US" sz="1900" i="1">
                <a:solidFill>
                  <a:srgbClr val="000000"/>
                </a:solidFill>
              </a:rPr>
              <a:t>p </a:t>
            </a:r>
            <a:r>
              <a:rPr lang="en-US" sz="1900">
                <a:solidFill>
                  <a:srgbClr val="000000"/>
                </a:solidFill>
              </a:rPr>
              <a:t>  </a:t>
            </a:r>
            <a:r>
              <a:rPr lang="en-US" sz="1900" i="1">
                <a:solidFill>
                  <a:srgbClr val="000000"/>
                </a:solidFill>
              </a:rPr>
              <a:t>d</a:t>
            </a:r>
            <a:r>
              <a:rPr lang="en-US" sz="1900">
                <a:solidFill>
                  <a:srgbClr val="000000"/>
                </a:solidFill>
              </a:rPr>
              <a:t>    </a:t>
            </a:r>
            <a:r>
              <a:rPr lang="en-US" sz="1900" i="1">
                <a:solidFill>
                  <a:srgbClr val="000000"/>
                </a:solidFill>
              </a:rPr>
              <a:t>f</a:t>
            </a:r>
            <a:r>
              <a:rPr lang="en-US" sz="1900">
                <a:solidFill>
                  <a:srgbClr val="000000"/>
                </a:solidFill>
              </a:rPr>
              <a:t>   </a:t>
            </a:r>
            <a:r>
              <a:rPr lang="en-US" sz="1900" i="1">
                <a:solidFill>
                  <a:srgbClr val="000000"/>
                </a:solidFill>
              </a:rPr>
              <a:t>g</a:t>
            </a:r>
            <a:r>
              <a:rPr lang="en-US" sz="1900">
                <a:solidFill>
                  <a:srgbClr val="000000"/>
                </a:solidFill>
              </a:rPr>
              <a:t>   </a:t>
            </a:r>
            <a:r>
              <a:rPr lang="en-US" sz="1900" i="1">
                <a:solidFill>
                  <a:srgbClr val="000000"/>
                </a:solidFill>
              </a:rPr>
              <a:t>h</a:t>
            </a:r>
            <a:r>
              <a:rPr lang="en-US" sz="1900">
                <a:solidFill>
                  <a:srgbClr val="000000"/>
                </a:solidFill>
              </a:rPr>
              <a:t>   …</a:t>
            </a:r>
          </a:p>
          <a:p>
            <a:pPr>
              <a:buFont typeface="Wingdings" pitchFamily="2" charset="2"/>
              <a:buNone/>
            </a:pPr>
            <a:r>
              <a:rPr lang="en-US" sz="1900">
                <a:solidFill>
                  <a:srgbClr val="000000"/>
                </a:solidFill>
              </a:rPr>
              <a:t> </a:t>
            </a:r>
            <a:r>
              <a:rPr lang="en-US" sz="1900">
                <a:solidFill>
                  <a:srgbClr val="000000"/>
                </a:solidFill>
                <a:cs typeface="Arial" pitchFamily="34" charset="0"/>
              </a:rPr>
              <a:t>ℓ</a:t>
            </a:r>
            <a:r>
              <a:rPr lang="en-US" sz="1900">
                <a:solidFill>
                  <a:srgbClr val="000000"/>
                </a:solidFill>
              </a:rPr>
              <a:t> = 0, (</a:t>
            </a:r>
            <a:r>
              <a:rPr lang="en-US" sz="1900" i="1">
                <a:solidFill>
                  <a:srgbClr val="000000"/>
                </a:solidFill>
              </a:rPr>
              <a:t>s</a:t>
            </a:r>
            <a:r>
              <a:rPr lang="en-US" sz="1900">
                <a:solidFill>
                  <a:srgbClr val="000000"/>
                </a:solidFill>
              </a:rPr>
              <a:t> state) can have two electrons.</a:t>
            </a:r>
          </a:p>
          <a:p>
            <a:pPr>
              <a:buFont typeface="Wingdings" pitchFamily="2" charset="2"/>
              <a:buNone/>
            </a:pPr>
            <a:r>
              <a:rPr lang="en-US" sz="1900">
                <a:solidFill>
                  <a:srgbClr val="000000"/>
                </a:solidFill>
                <a:cs typeface="Arial" pitchFamily="34" charset="0"/>
              </a:rPr>
              <a:t> ℓ</a:t>
            </a:r>
            <a:r>
              <a:rPr lang="en-US" sz="1900">
                <a:solidFill>
                  <a:srgbClr val="000000"/>
                </a:solidFill>
              </a:rPr>
              <a:t> = 1, (</a:t>
            </a:r>
            <a:r>
              <a:rPr lang="en-US" sz="1900" i="1">
                <a:solidFill>
                  <a:srgbClr val="000000"/>
                </a:solidFill>
              </a:rPr>
              <a:t>p</a:t>
            </a:r>
            <a:r>
              <a:rPr lang="en-US" sz="1900">
                <a:solidFill>
                  <a:srgbClr val="000000"/>
                </a:solidFill>
              </a:rPr>
              <a:t> state) can have six electrons, and so on.</a:t>
            </a:r>
          </a:p>
          <a:p>
            <a:pPr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457200" y="4157663"/>
            <a:ext cx="6553200" cy="2547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>
                <a:solidFill>
                  <a:srgbClr val="000000"/>
                </a:solidFill>
              </a:rPr>
              <a:t>The lower ℓ values have more elliptical orbits than the higher ℓ values.</a:t>
            </a:r>
          </a:p>
          <a:p>
            <a:pPr>
              <a:spcBef>
                <a:spcPct val="50000"/>
              </a:spcBef>
            </a:pPr>
            <a:r>
              <a:rPr lang="en-US" sz="1900">
                <a:solidFill>
                  <a:srgbClr val="000000"/>
                </a:solidFill>
              </a:rPr>
              <a:t>	Electrons with higher ℓ values are more  	shielded from the nuclear charge.</a:t>
            </a:r>
          </a:p>
          <a:p>
            <a:pPr>
              <a:spcBef>
                <a:spcPct val="50000"/>
              </a:spcBef>
            </a:pPr>
            <a:r>
              <a:rPr lang="en-US" sz="1900">
                <a:solidFill>
                  <a:srgbClr val="000000"/>
                </a:solidFill>
              </a:rPr>
              <a:t>	Electrons lie higher in energy than those with 	lower ℓ values.</a:t>
            </a:r>
          </a:p>
          <a:p>
            <a:pPr>
              <a:spcBef>
                <a:spcPct val="50000"/>
              </a:spcBef>
            </a:pPr>
            <a:r>
              <a:rPr lang="en-US" sz="1900">
                <a:solidFill>
                  <a:srgbClr val="000000"/>
                </a:solidFill>
              </a:rPr>
              <a:t>	4</a:t>
            </a:r>
            <a:r>
              <a:rPr lang="en-US" sz="1900" i="1">
                <a:solidFill>
                  <a:srgbClr val="000000"/>
                </a:solidFill>
              </a:rPr>
              <a:t>s</a:t>
            </a:r>
            <a:r>
              <a:rPr lang="en-US" sz="1900">
                <a:solidFill>
                  <a:srgbClr val="000000"/>
                </a:solidFill>
              </a:rPr>
              <a:t> fills before 3</a:t>
            </a:r>
            <a:r>
              <a:rPr lang="en-US" sz="1900" i="1">
                <a:solidFill>
                  <a:srgbClr val="000000"/>
                </a:solidFill>
              </a:rPr>
              <a:t>d</a:t>
            </a:r>
            <a:r>
              <a:rPr lang="en-US" sz="19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533400" y="50927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533400" y="579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>
            <a:off x="533400" y="6527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8489" name="Picture 9" descr="08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1338" y="304800"/>
            <a:ext cx="2176462" cy="6526213"/>
          </a:xfrm>
          <a:prstGeom prst="rect">
            <a:avLst/>
          </a:prstGeom>
          <a:noFill/>
        </p:spPr>
      </p:pic>
      <p:graphicFrame>
        <p:nvGraphicFramePr>
          <p:cNvPr id="148519" name="Group 39"/>
          <p:cNvGraphicFramePr>
            <a:graphicFrameLocks noGrp="1"/>
          </p:cNvGraphicFramePr>
          <p:nvPr>
            <p:ph sz="half" idx="2"/>
          </p:nvPr>
        </p:nvGraphicFramePr>
        <p:xfrm>
          <a:off x="2133600" y="1371600"/>
          <a:ext cx="4648200" cy="11430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 each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ℓ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two values of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1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 each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ℓ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(2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ℓ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+ 1) values of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2(2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ℓ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+ 1)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1D1E-0337-4F76-9E9C-01F06AA3F55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9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838200"/>
          </a:xfrm>
        </p:spPr>
        <p:txBody>
          <a:bodyPr/>
          <a:lstStyle/>
          <a:p>
            <a:r>
              <a:rPr lang="en-US" sz="3400"/>
              <a:t>The Periodic Table</a:t>
            </a:r>
          </a:p>
        </p:txBody>
      </p:sp>
      <p:pic>
        <p:nvPicPr>
          <p:cNvPr id="149510" name="Picture 1030" descr="0802"/>
          <p:cNvPicPr>
            <a:picLocks noChangeAspect="1" noChangeArrowheads="1"/>
          </p:cNvPicPr>
          <p:nvPr/>
        </p:nvPicPr>
        <p:blipFill>
          <a:blip r:embed="rId2"/>
          <a:srcRect l="-13069" r="-14206"/>
          <a:stretch>
            <a:fillRect/>
          </a:stretch>
        </p:blipFill>
        <p:spPr bwMode="auto">
          <a:xfrm>
            <a:off x="379413" y="927100"/>
            <a:ext cx="8462962" cy="5867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AC65-EEE9-47C6-904C-5A8620B6E426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150533" name="Picture 5" descr="0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3965575"/>
            <a:ext cx="4254500" cy="2867025"/>
          </a:xfrm>
          <a:prstGeom prst="rect">
            <a:avLst/>
          </a:prstGeom>
          <a:noFill/>
        </p:spPr>
      </p:pic>
      <p:pic>
        <p:nvPicPr>
          <p:cNvPr id="150534" name="Picture 6" descr="08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30675"/>
            <a:ext cx="4633913" cy="2701925"/>
          </a:xfrm>
          <a:prstGeom prst="rect">
            <a:avLst/>
          </a:prstGeom>
          <a:noFill/>
        </p:spPr>
      </p:pic>
      <p:sp>
        <p:nvSpPr>
          <p:cNvPr id="1505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Groups and Periods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6425" cy="44196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968375" algn="l"/>
              </a:tabLst>
            </a:pPr>
            <a:r>
              <a:rPr lang="en-US" sz="1800" b="1">
                <a:solidFill>
                  <a:srgbClr val="000000"/>
                </a:solidFill>
              </a:rPr>
              <a:t>Groups</a:t>
            </a:r>
            <a:r>
              <a:rPr lang="en-US" sz="1800"/>
              <a:t>:</a:t>
            </a:r>
          </a:p>
          <a:p>
            <a:pPr>
              <a:buFont typeface="Wingdings" pitchFamily="2" charset="2"/>
              <a:buChar char="q"/>
              <a:tabLst>
                <a:tab pos="968375" algn="l"/>
              </a:tabLst>
            </a:pPr>
            <a:r>
              <a:rPr lang="en-US" sz="1800"/>
              <a:t>Vertical columns.</a:t>
            </a:r>
          </a:p>
          <a:p>
            <a:pPr>
              <a:buFont typeface="Wingdings" pitchFamily="2" charset="2"/>
              <a:buChar char="q"/>
              <a:tabLst>
                <a:tab pos="968375" algn="l"/>
              </a:tabLst>
            </a:pPr>
            <a:r>
              <a:rPr lang="en-US" sz="1800"/>
              <a:t>Same number of electrons in an </a:t>
            </a:r>
            <a:r>
              <a:rPr lang="en-US" sz="1800">
                <a:cs typeface="Arial" pitchFamily="34" charset="0"/>
              </a:rPr>
              <a:t>ℓ</a:t>
            </a:r>
            <a:r>
              <a:rPr lang="en-US" sz="1800"/>
              <a:t> orbit.</a:t>
            </a:r>
          </a:p>
          <a:p>
            <a:pPr>
              <a:buFont typeface="Wingdings" pitchFamily="2" charset="2"/>
              <a:buChar char="q"/>
              <a:tabLst>
                <a:tab pos="968375" algn="l"/>
              </a:tabLst>
            </a:pPr>
            <a:r>
              <a:rPr lang="en-US" sz="1800"/>
              <a:t>Can form similar chemical bonds.</a:t>
            </a:r>
          </a:p>
          <a:p>
            <a:pPr>
              <a:buFont typeface="Wingdings" pitchFamily="2" charset="2"/>
              <a:buNone/>
              <a:tabLst>
                <a:tab pos="968375" algn="l"/>
              </a:tabLst>
            </a:pPr>
            <a:r>
              <a:rPr lang="en-US" sz="1800" b="1">
                <a:solidFill>
                  <a:srgbClr val="000000"/>
                </a:solidFill>
              </a:rPr>
              <a:t>Periods</a:t>
            </a:r>
            <a:r>
              <a:rPr lang="en-US" sz="1800"/>
              <a:t>:</a:t>
            </a:r>
          </a:p>
          <a:p>
            <a:pPr>
              <a:buFont typeface="Wingdings" pitchFamily="2" charset="2"/>
              <a:buChar char="q"/>
              <a:tabLst>
                <a:tab pos="968375" algn="l"/>
              </a:tabLst>
            </a:pPr>
            <a:r>
              <a:rPr lang="en-US" sz="1800"/>
              <a:t>Horizontal rows.</a:t>
            </a:r>
          </a:p>
          <a:p>
            <a:pPr>
              <a:buFont typeface="Wingdings" pitchFamily="2" charset="2"/>
              <a:buChar char="q"/>
              <a:tabLst>
                <a:tab pos="968375" algn="l"/>
              </a:tabLst>
            </a:pPr>
            <a:r>
              <a:rPr lang="en-US" sz="1800"/>
              <a:t>Correspond to filling of the subshells.</a:t>
            </a:r>
          </a:p>
          <a:p>
            <a:pPr>
              <a:tabLst>
                <a:tab pos="968375" algn="l"/>
              </a:tabLst>
            </a:pPr>
            <a:endParaRPr lang="en-US" sz="1800"/>
          </a:p>
          <a:p>
            <a:pPr>
              <a:buSzPct val="70000"/>
              <a:tabLst>
                <a:tab pos="968375" algn="l"/>
              </a:tabLst>
            </a:pPr>
            <a:r>
              <a:rPr lang="en-US" sz="1800"/>
              <a:t>Some properties of elements are compared by the </a:t>
            </a:r>
            <a:r>
              <a:rPr lang="en-US" sz="1800" b="1">
                <a:solidFill>
                  <a:srgbClr val="000000"/>
                </a:solidFill>
              </a:rPr>
              <a:t>ionization energies of elements</a:t>
            </a:r>
            <a:r>
              <a:rPr lang="en-US" sz="1800"/>
              <a:t> and </a:t>
            </a:r>
            <a:r>
              <a:rPr lang="en-US" sz="1800" b="1">
                <a:solidFill>
                  <a:srgbClr val="000000"/>
                </a:solidFill>
              </a:rPr>
              <a:t>atomic radii</a:t>
            </a:r>
            <a:r>
              <a:rPr lang="en-US" sz="1800"/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B31F-121A-42E3-A0F1-682592960A0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The Periodic Table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5472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Inert Gases</a:t>
            </a:r>
            <a:r>
              <a:rPr lang="en-US" sz="2000"/>
              <a:t>:</a:t>
            </a:r>
          </a:p>
          <a:p>
            <a:r>
              <a:rPr lang="en-US" sz="2000"/>
              <a:t>Last group of the periodic table</a:t>
            </a:r>
          </a:p>
          <a:p>
            <a:r>
              <a:rPr lang="en-US" sz="2000"/>
              <a:t>Closed </a:t>
            </a:r>
            <a:r>
              <a:rPr lang="en-US" sz="2000" i="1"/>
              <a:t>p</a:t>
            </a:r>
            <a:r>
              <a:rPr lang="en-US" sz="2000"/>
              <a:t> subshell except helium</a:t>
            </a:r>
          </a:p>
          <a:p>
            <a:r>
              <a:rPr lang="en-US" sz="2000"/>
              <a:t>Zero net spin and large ionization energy</a:t>
            </a:r>
          </a:p>
          <a:p>
            <a:r>
              <a:rPr lang="en-US" sz="2000"/>
              <a:t>Their atoms interact weakly with each other</a:t>
            </a:r>
          </a:p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Alkalis</a:t>
            </a:r>
            <a:r>
              <a:rPr lang="en-US" sz="2000"/>
              <a:t>:</a:t>
            </a:r>
          </a:p>
          <a:p>
            <a:r>
              <a:rPr lang="en-US" sz="2000"/>
              <a:t>Single </a:t>
            </a:r>
            <a:r>
              <a:rPr lang="en-US" sz="2000" i="1"/>
              <a:t>s</a:t>
            </a:r>
            <a:r>
              <a:rPr lang="en-US" sz="2000"/>
              <a:t> electron outside an inner core</a:t>
            </a:r>
          </a:p>
          <a:p>
            <a:r>
              <a:rPr lang="en-US" sz="2000"/>
              <a:t>Easily form positive ions with a charge +1e</a:t>
            </a:r>
          </a:p>
          <a:p>
            <a:r>
              <a:rPr lang="en-US" sz="2000"/>
              <a:t>Lowest ionization energies</a:t>
            </a:r>
          </a:p>
          <a:p>
            <a:r>
              <a:rPr lang="en-US" sz="2000"/>
              <a:t>Electrical conductivity is relatively good</a:t>
            </a:r>
          </a:p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Alkaline Earths</a:t>
            </a:r>
            <a:r>
              <a:rPr lang="en-US" sz="2000"/>
              <a:t>:</a:t>
            </a:r>
          </a:p>
          <a:p>
            <a:r>
              <a:rPr lang="en-US" sz="2000"/>
              <a:t>Two </a:t>
            </a:r>
            <a:r>
              <a:rPr lang="en-US" sz="2000" i="1"/>
              <a:t>s</a:t>
            </a:r>
            <a:r>
              <a:rPr lang="en-US" sz="2000"/>
              <a:t> electrons in outer subshell</a:t>
            </a:r>
          </a:p>
          <a:p>
            <a:r>
              <a:rPr lang="en-US" sz="2000"/>
              <a:t>Largest atomic radii</a:t>
            </a:r>
          </a:p>
          <a:p>
            <a:r>
              <a:rPr lang="en-US" sz="2000"/>
              <a:t>High electrical conductivity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3F8A-6561-4036-98B4-C9B2819D3BD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The Periodic Table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534400" cy="4603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100" b="1">
                <a:solidFill>
                  <a:srgbClr val="000000"/>
                </a:solidFill>
              </a:rPr>
              <a:t>Halogens</a:t>
            </a:r>
            <a:r>
              <a:rPr lang="en-US" sz="2100"/>
              <a:t>:</a:t>
            </a:r>
          </a:p>
          <a:p>
            <a:r>
              <a:rPr lang="en-US" sz="2100"/>
              <a:t>Need one more electron to fill outermost subshell</a:t>
            </a:r>
          </a:p>
          <a:p>
            <a:r>
              <a:rPr lang="en-US" sz="2100"/>
              <a:t>Form strong ionic bonds with the alkalis</a:t>
            </a:r>
          </a:p>
          <a:p>
            <a:r>
              <a:rPr lang="en-US" sz="2100"/>
              <a:t>More stable configurations occur as the </a:t>
            </a:r>
            <a:r>
              <a:rPr lang="en-US" sz="2100" i="1"/>
              <a:t>p</a:t>
            </a:r>
            <a:r>
              <a:rPr lang="en-US" sz="2100"/>
              <a:t> subshell is filled</a:t>
            </a:r>
          </a:p>
          <a:p>
            <a:pPr>
              <a:buFont typeface="Wingdings" pitchFamily="2" charset="2"/>
              <a:buNone/>
            </a:pPr>
            <a:endParaRPr lang="en-US" sz="2100" b="1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100" b="1">
                <a:solidFill>
                  <a:srgbClr val="000000"/>
                </a:solidFill>
              </a:rPr>
              <a:t>Transition Metals</a:t>
            </a:r>
            <a:r>
              <a:rPr lang="en-US" sz="2100"/>
              <a:t>:</a:t>
            </a:r>
          </a:p>
          <a:p>
            <a:r>
              <a:rPr lang="en-US" sz="2100"/>
              <a:t>Three rows of elements in which the 3</a:t>
            </a:r>
            <a:r>
              <a:rPr lang="en-US" sz="2100" i="1"/>
              <a:t>d</a:t>
            </a:r>
            <a:r>
              <a:rPr lang="en-US" sz="2100"/>
              <a:t>, 4</a:t>
            </a:r>
            <a:r>
              <a:rPr lang="en-US" sz="2100" i="1"/>
              <a:t>d</a:t>
            </a:r>
            <a:r>
              <a:rPr lang="en-US" sz="2100"/>
              <a:t>, and 5</a:t>
            </a:r>
            <a:r>
              <a:rPr lang="en-US" sz="2100" i="1"/>
              <a:t>d</a:t>
            </a:r>
            <a:r>
              <a:rPr lang="en-US" sz="2100"/>
              <a:t> are being filled</a:t>
            </a:r>
          </a:p>
          <a:p>
            <a:r>
              <a:rPr lang="en-US" sz="2100"/>
              <a:t>Properties primarily determined by the </a:t>
            </a:r>
            <a:r>
              <a:rPr lang="en-US" sz="2100" i="1"/>
              <a:t>s</a:t>
            </a:r>
            <a:r>
              <a:rPr lang="en-US" sz="2100"/>
              <a:t> electrons, rather than by the </a:t>
            </a:r>
            <a:r>
              <a:rPr lang="en-US" sz="2100" i="1"/>
              <a:t>d</a:t>
            </a:r>
            <a:r>
              <a:rPr lang="en-US" sz="2100"/>
              <a:t> subshell being filled</a:t>
            </a:r>
          </a:p>
          <a:p>
            <a:r>
              <a:rPr lang="en-US" sz="2100"/>
              <a:t>Have </a:t>
            </a:r>
            <a:r>
              <a:rPr lang="en-US" sz="2100" i="1"/>
              <a:t>d</a:t>
            </a:r>
            <a:r>
              <a:rPr lang="en-US" sz="2100"/>
              <a:t>-shell electrons with unpaired spins</a:t>
            </a:r>
          </a:p>
          <a:p>
            <a:r>
              <a:rPr lang="en-US" sz="2100"/>
              <a:t>As the </a:t>
            </a:r>
            <a:r>
              <a:rPr lang="en-US" sz="2100" i="1"/>
              <a:t>d</a:t>
            </a:r>
            <a:r>
              <a:rPr lang="en-US" sz="2100"/>
              <a:t> subshell is filled, the magnetic moments, and the tendency for neighboring atoms to align spins are reduced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9630</TotalTime>
  <Words>1176</Words>
  <Application>Microsoft Office PowerPoint</Application>
  <PresentationFormat>On-screen Show (4:3)</PresentationFormat>
  <Paragraphs>256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Times New Roman</vt:lpstr>
      <vt:lpstr>Wingdings</vt:lpstr>
      <vt:lpstr>Garamond</vt:lpstr>
      <vt:lpstr>NewBaskerville-Rmn</vt:lpstr>
      <vt:lpstr>Symbol</vt:lpstr>
      <vt:lpstr>MS PGothic</vt:lpstr>
      <vt:lpstr>Arial Unicode MS</vt:lpstr>
      <vt:lpstr>Edge</vt:lpstr>
      <vt:lpstr>Image</vt:lpstr>
      <vt:lpstr>PowerPoint Presentation</vt:lpstr>
      <vt:lpstr> Atomic Structure and the Periodic Table</vt:lpstr>
      <vt:lpstr>Pauli Exclusion Principle</vt:lpstr>
      <vt:lpstr>Atomic Structure</vt:lpstr>
      <vt:lpstr>Atomic Structure</vt:lpstr>
      <vt:lpstr>The Periodic Table</vt:lpstr>
      <vt:lpstr>Groups and Periods</vt:lpstr>
      <vt:lpstr>The Periodic Table</vt:lpstr>
      <vt:lpstr>The Periodic Table</vt:lpstr>
      <vt:lpstr>The Periodic Table</vt:lpstr>
      <vt:lpstr> Total Angular Momentum</vt:lpstr>
      <vt:lpstr>Total Angular Momentum</vt:lpstr>
      <vt:lpstr>Spin-Orbit Coupling</vt:lpstr>
      <vt:lpstr>Total Angular Momentum</vt:lpstr>
      <vt:lpstr>Total Angular Momentum</vt:lpstr>
      <vt:lpstr>Total Angular Momentum</vt:lpstr>
      <vt:lpstr>Many-Electron Atoms</vt:lpstr>
      <vt:lpstr>LS Coupling</vt:lpstr>
      <vt:lpstr>LS Coupling</vt:lpstr>
      <vt:lpstr>LS Coupling</vt:lpstr>
      <vt:lpstr>LS Coupling</vt:lpstr>
      <vt:lpstr>jj Coupling</vt:lpstr>
      <vt:lpstr>PowerPoint Presentation</vt:lpstr>
      <vt:lpstr>PowerPoint Presentation</vt:lpstr>
      <vt:lpstr>PowerPoint Presentation</vt:lpstr>
      <vt:lpstr> Anomalous Zeeman Effect</vt:lpstr>
      <vt:lpstr>Anomalous Zeeman Effect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Atomic Physics</dc:title>
  <dc:creator>Anthony Pitucco</dc:creator>
  <cp:lastModifiedBy>Ayan Mukherjee</cp:lastModifiedBy>
  <cp:revision>309</cp:revision>
  <dcterms:created xsi:type="dcterms:W3CDTF">2005-01-19T23:52:57Z</dcterms:created>
  <dcterms:modified xsi:type="dcterms:W3CDTF">2020-04-13T06:54:27Z</dcterms:modified>
</cp:coreProperties>
</file>